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3" autoAdjust="0"/>
    <p:restoredTop sz="94660"/>
  </p:normalViewPr>
  <p:slideViewPr>
    <p:cSldViewPr>
      <p:cViewPr>
        <p:scale>
          <a:sx n="74" d="100"/>
          <a:sy n="74" d="100"/>
        </p:scale>
        <p:origin x="872" y="6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6E8C444-ABA3-49FC-85C5-778C5ED8F1CD}" type="datetimeFigureOut">
              <a:rPr lang="en-GB" smtClean="0"/>
              <a:pPr/>
              <a:t>16/05/2025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0915BB-47F9-4C38-AF5D-5D0062A9B15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E8C444-ABA3-49FC-85C5-778C5ED8F1CD}" type="datetimeFigureOut">
              <a:rPr lang="en-GB" smtClean="0"/>
              <a:pPr/>
              <a:t>16/05/2025</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915BB-47F9-4C38-AF5D-5D0062A9B15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upload.wikimedia.org/wikipedia/commons/7/7c/Timothy_Gowers.jpg"/>
          <p:cNvPicPr>
            <a:picLocks noChangeAspect="1" noChangeArrowheads="1"/>
          </p:cNvPicPr>
          <p:nvPr/>
        </p:nvPicPr>
        <p:blipFill>
          <a:blip r:embed="rId2" cstate="print"/>
          <a:srcRect/>
          <a:stretch>
            <a:fillRect/>
          </a:stretch>
        </p:blipFill>
        <p:spPr bwMode="auto">
          <a:xfrm>
            <a:off x="6249144" y="2204864"/>
            <a:ext cx="1729009" cy="2304256"/>
          </a:xfrm>
          <a:prstGeom prst="rect">
            <a:avLst/>
          </a:prstGeom>
          <a:noFill/>
          <a:ln w="28575">
            <a:solidFill>
              <a:schemeClr val="tx1"/>
            </a:solidFill>
          </a:ln>
        </p:spPr>
      </p:pic>
      <mc:AlternateContent xmlns:mc="http://schemas.openxmlformats.org/markup-compatibility/2006" xmlns:a14="http://schemas.microsoft.com/office/drawing/2010/main">
        <mc:Choice Requires="a14">
          <p:sp>
            <p:nvSpPr>
              <p:cNvPr id="2" name="TextBox 1"/>
              <p:cNvSpPr txBox="1"/>
              <p:nvPr/>
            </p:nvSpPr>
            <p:spPr>
              <a:xfrm>
                <a:off x="1568625" y="2420888"/>
                <a:ext cx="4680519" cy="3302661"/>
              </a:xfrm>
              <a:prstGeom prst="rect">
                <a:avLst/>
              </a:prstGeom>
              <a:ln w="28575"/>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Counting arrangements. </a:t>
                </a:r>
              </a:p>
              <a:p>
                <a:r>
                  <a:rPr lang="en-GB" sz="1600" dirty="0"/>
                  <a:t>e.g. How many ways are there of arranging 4 brothers and 3 sisters into a line of chairs such that the sisters don’t sit next to each other? How many ways of arranging 2n people at a party?</a:t>
                </a:r>
              </a:p>
              <a:p>
                <a:endParaRPr lang="en-GB" sz="1600" dirty="0"/>
              </a:p>
              <a:p>
                <a14:m>
                  <m:oMath xmlns:m="http://schemas.openxmlformats.org/officeDocument/2006/math">
                    <m:r>
                      <a:rPr lang="en-GB" sz="1600" b="0" i="1" smtClean="0">
                        <a:latin typeface="Cambria Math"/>
                      </a:rPr>
                      <m:t>4!=4×3×2×1=24</m:t>
                    </m:r>
                  </m:oMath>
                </a14:m>
                <a:r>
                  <a:rPr lang="en-GB" sz="1600" dirty="0"/>
                  <a:t>, which gives say the number of ways of arranging 4 objects in a line. </a:t>
                </a:r>
                <a14:m>
                  <m:oMath xmlns:m="http://schemas.openxmlformats.org/officeDocument/2006/math">
                    <m:r>
                      <a:rPr lang="en-GB" sz="1600" i="1" dirty="0" smtClean="0">
                        <a:latin typeface="Cambria Math"/>
                      </a:rPr>
                      <m:t>𝑛</m:t>
                    </m:r>
                    <m:r>
                      <a:rPr lang="en-GB" sz="1600" i="1" dirty="0" smtClean="0">
                        <a:latin typeface="Cambria Math"/>
                      </a:rPr>
                      <m:t>!</m:t>
                    </m:r>
                  </m:oMath>
                </a14:m>
                <a:r>
                  <a:rPr lang="en-GB" sz="1600" dirty="0"/>
                  <a:t> is known as the </a:t>
                </a:r>
                <a:r>
                  <a:rPr lang="en-GB" sz="1600" b="1" i="1" dirty="0"/>
                  <a:t>factorial function</a:t>
                </a:r>
                <a:r>
                  <a:rPr lang="en-GB" sz="1600" dirty="0"/>
                  <a:t>. </a:t>
                </a:r>
              </a:p>
              <a:p>
                <a:r>
                  <a:rPr lang="en-GB" sz="1600" dirty="0"/>
                  <a:t>“</a:t>
                </a:r>
                <a14:m>
                  <m:oMath xmlns:m="http://schemas.openxmlformats.org/officeDocument/2006/math">
                    <m:r>
                      <a:rPr lang="en-GB" sz="1600" i="1" dirty="0" smtClean="0">
                        <a:latin typeface="Cambria Math"/>
                      </a:rPr>
                      <m:t>𝐶</m:t>
                    </m:r>
                  </m:oMath>
                </a14:m>
                <a:r>
                  <a:rPr lang="en-GB" sz="1600" dirty="0"/>
                  <a:t>” is known as the ‘</a:t>
                </a:r>
                <a:r>
                  <a:rPr lang="en-GB" sz="1600" b="1" i="1" dirty="0"/>
                  <a:t>choose operator</a:t>
                </a:r>
                <a:r>
                  <a:rPr lang="en-GB" sz="1600" dirty="0"/>
                  <a:t>’. </a:t>
                </a:r>
                <a14:m>
                  <m:oMath xmlns:m="http://schemas.openxmlformats.org/officeDocument/2006/math">
                    <m:r>
                      <a:rPr lang="en-GB" sz="1600" i="1" baseline="30000" dirty="0" smtClean="0">
                        <a:latin typeface="Cambria Math"/>
                      </a:rPr>
                      <m:t>49</m:t>
                    </m:r>
                    <m:r>
                      <a:rPr lang="en-GB" sz="1600" i="1" dirty="0" smtClean="0">
                        <a:latin typeface="Cambria Math"/>
                      </a:rPr>
                      <m:t>𝐶</m:t>
                    </m:r>
                    <m:r>
                      <a:rPr lang="en-GB" sz="1600" i="1" baseline="-25000" dirty="0" smtClean="0">
                        <a:latin typeface="Cambria Math"/>
                      </a:rPr>
                      <m:t>6</m:t>
                    </m:r>
                    <m:r>
                      <a:rPr lang="en-GB" sz="1600" i="1" dirty="0" smtClean="0">
                        <a:latin typeface="Cambria Math"/>
                      </a:rPr>
                      <m:t>=</m:t>
                    </m:r>
                    <m:f>
                      <m:fPr>
                        <m:ctrlPr>
                          <a:rPr lang="en-GB" sz="1600" b="0" i="1" dirty="0" smtClean="0">
                            <a:latin typeface="Cambria Math" panose="02040503050406030204" pitchFamily="18" charset="0"/>
                          </a:rPr>
                        </m:ctrlPr>
                      </m:fPr>
                      <m:num>
                        <m:r>
                          <a:rPr lang="en-GB" sz="1600" b="0" i="1" dirty="0" smtClean="0">
                            <a:latin typeface="Cambria Math"/>
                          </a:rPr>
                          <m:t>49!</m:t>
                        </m:r>
                      </m:num>
                      <m:den>
                        <m:r>
                          <a:rPr lang="en-GB" sz="1600" b="0" i="1" dirty="0" smtClean="0">
                            <a:latin typeface="Cambria Math"/>
                          </a:rPr>
                          <m:t>6!</m:t>
                        </m:r>
                        <m:d>
                          <m:dPr>
                            <m:ctrlPr>
                              <a:rPr lang="en-GB" sz="1600" b="0" i="1" dirty="0" smtClean="0">
                                <a:latin typeface="Cambria Math" panose="02040503050406030204" pitchFamily="18" charset="0"/>
                              </a:rPr>
                            </m:ctrlPr>
                          </m:dPr>
                          <m:e>
                            <m:r>
                              <a:rPr lang="en-GB" sz="1600" b="0" i="1" dirty="0" smtClean="0">
                                <a:latin typeface="Cambria Math"/>
                              </a:rPr>
                              <m:t>49−6</m:t>
                            </m:r>
                          </m:e>
                        </m:d>
                        <m:r>
                          <a:rPr lang="en-GB" sz="1600" b="0" i="1" dirty="0" smtClean="0">
                            <a:latin typeface="Cambria Math"/>
                          </a:rPr>
                          <m:t>!</m:t>
                        </m:r>
                      </m:den>
                    </m:f>
                  </m:oMath>
                </a14:m>
                <a:r>
                  <a:rPr lang="en-GB" sz="1600" dirty="0"/>
                  <a:t> the number of ways of selecting 6 numbers on the lottery given 49 choices of numbers.</a:t>
                </a:r>
              </a:p>
            </p:txBody>
          </p:sp>
        </mc:Choice>
        <mc:Fallback xmlns="">
          <p:sp>
            <p:nvSpPr>
              <p:cNvPr id="2" name="TextBox 1"/>
              <p:cNvSpPr txBox="1">
                <a:spLocks noRot="1" noChangeAspect="1" noMove="1" noResize="1" noEditPoints="1" noAdjustHandles="1" noChangeArrowheads="1" noChangeShapeType="1" noTextEdit="1"/>
              </p:cNvSpPr>
              <p:nvPr/>
            </p:nvSpPr>
            <p:spPr>
              <a:xfrm>
                <a:off x="1568625" y="2420888"/>
                <a:ext cx="4680519" cy="3302661"/>
              </a:xfrm>
              <a:prstGeom prst="rect">
                <a:avLst/>
              </a:prstGeom>
              <a:blipFill rotWithShape="1">
                <a:blip r:embed="rId3"/>
                <a:stretch>
                  <a:fillRect l="-776" r="-259"/>
                </a:stretch>
              </a:blipFill>
              <a:ln w="28575"/>
            </p:spPr>
            <p:txBody>
              <a:bodyPr/>
              <a:lstStyle/>
              <a:p>
                <a:r>
                  <a:rPr lang="en-GB">
                    <a:noFill/>
                  </a:rPr>
                  <a:t> </a:t>
                </a:r>
              </a:p>
            </p:txBody>
          </p:sp>
        </mc:Fallback>
      </mc:AlternateContent>
      <p:sp>
        <p:nvSpPr>
          <p:cNvPr id="5" name="TextBox 4"/>
          <p:cNvSpPr txBox="1"/>
          <p:nvPr/>
        </p:nvSpPr>
        <p:spPr>
          <a:xfrm>
            <a:off x="1568623" y="1844824"/>
            <a:ext cx="6417909" cy="584775"/>
          </a:xfrm>
          <a:prstGeom prst="rect">
            <a:avLst/>
          </a:prstGeom>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             Combinatorics</a:t>
            </a:r>
          </a:p>
        </p:txBody>
      </p:sp>
      <p:pic>
        <p:nvPicPr>
          <p:cNvPr id="3" name="Picture 2" descr="http://upload.wikimedia.org/wikipedia/commons/thumb/1/14/Partition3D.svg/150px-Partition3D.svg.png"/>
          <p:cNvPicPr>
            <a:picLocks noChangeAspect="1" noChangeArrowheads="1"/>
          </p:cNvPicPr>
          <p:nvPr/>
        </p:nvPicPr>
        <p:blipFill>
          <a:blip r:embed="rId4" cstate="print"/>
          <a:srcRect/>
          <a:stretch>
            <a:fillRect/>
          </a:stretch>
        </p:blipFill>
        <p:spPr bwMode="auto">
          <a:xfrm>
            <a:off x="704528" y="764704"/>
            <a:ext cx="2071604" cy="1950984"/>
          </a:xfrm>
          <a:prstGeom prst="rect">
            <a:avLst/>
          </a:prstGeom>
          <a:noFill/>
        </p:spPr>
      </p:pic>
      <p:sp>
        <p:nvSpPr>
          <p:cNvPr id="8" name="TextBox 7"/>
          <p:cNvSpPr txBox="1"/>
          <p:nvPr/>
        </p:nvSpPr>
        <p:spPr>
          <a:xfrm>
            <a:off x="6249144" y="4482991"/>
            <a:ext cx="1748962" cy="1240558"/>
          </a:xfrm>
          <a:prstGeom prst="rect">
            <a:avLst/>
          </a:prstGeom>
          <a:solidFill>
            <a:schemeClr val="bg2"/>
          </a:solidFill>
          <a:ln w="28575">
            <a:solidFill>
              <a:schemeClr val="tx1"/>
            </a:solidFill>
          </a:ln>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200" b="1" dirty="0"/>
              <a:t>Timothy Gowers (1963-)</a:t>
            </a:r>
          </a:p>
          <a:p>
            <a:r>
              <a:rPr lang="en-GB" sz="1000" dirty="0"/>
              <a:t>Awarded a Fields medal in 1998 for his works on </a:t>
            </a:r>
            <a:r>
              <a:rPr lang="en-GB" sz="1000" dirty="0" err="1"/>
              <a:t>Banach</a:t>
            </a:r>
            <a:r>
              <a:rPr lang="en-GB" sz="1000" dirty="0"/>
              <a:t> Spaces, which combines combinatorics with functional analysis.</a:t>
            </a:r>
          </a:p>
          <a:p>
            <a:endParaRPr lang="en-GB" sz="1000" dirty="0"/>
          </a:p>
          <a:p>
            <a:endParaRPr lang="en-GB" sz="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6656" y="2276872"/>
            <a:ext cx="5962391" cy="2317776"/>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Algebra is the study of operations (e.g. +, x) and their application in solving equations. It typically uses ‘variables’ to represent objects.</a:t>
            </a:r>
          </a:p>
          <a:p>
            <a:r>
              <a:rPr lang="en-GB" sz="1600" dirty="0"/>
              <a:t>It might involve solving a simple linear equation such as 4x + 1 = 5, or a quadratic equation like x</a:t>
            </a:r>
            <a:r>
              <a:rPr lang="en-GB" sz="1600" baseline="30000" dirty="0"/>
              <a:t>2</a:t>
            </a:r>
            <a:r>
              <a:rPr lang="en-GB" sz="1600" dirty="0"/>
              <a:t> + 2x - 3 = 0, or solving multiple ‘simultaneous’ equations at once, e.g. “x + y = 5 and 2x – 3y = 4”.</a:t>
            </a:r>
          </a:p>
          <a:p>
            <a:r>
              <a:rPr lang="en-GB" sz="1600" i="1" dirty="0"/>
              <a:t>Elementary Algebra </a:t>
            </a:r>
            <a:r>
              <a:rPr lang="en-GB" sz="1600" dirty="0"/>
              <a:t>is what you’re most conventionally used to at school. </a:t>
            </a:r>
            <a:r>
              <a:rPr lang="en-GB" sz="1600" i="1" dirty="0"/>
              <a:t>Linear Algebra </a:t>
            </a:r>
            <a:r>
              <a:rPr lang="en-GB" sz="1600" dirty="0"/>
              <a:t>involves the study of linear equations, vector spaces and matrices. </a:t>
            </a:r>
            <a:r>
              <a:rPr lang="en-GB" sz="1600" i="1" dirty="0"/>
              <a:t>Boolean Algebra </a:t>
            </a:r>
            <a:r>
              <a:rPr lang="en-GB" sz="1600" dirty="0"/>
              <a:t>involves ‘logic’, and values can only be ‘true’ or ‘false’ instead of numbers!</a:t>
            </a:r>
          </a:p>
        </p:txBody>
      </p:sp>
      <p:sp>
        <p:nvSpPr>
          <p:cNvPr id="5" name="TextBox 4"/>
          <p:cNvSpPr txBox="1"/>
          <p:nvPr/>
        </p:nvSpPr>
        <p:spPr>
          <a:xfrm>
            <a:off x="1856656" y="1700808"/>
            <a:ext cx="5976664" cy="584775"/>
          </a:xfrm>
          <a:prstGeom prst="rect">
            <a:avLst/>
          </a:prstGeom>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Algebra</a:t>
            </a:r>
          </a:p>
        </p:txBody>
      </p:sp>
      <p:sp>
        <p:nvSpPr>
          <p:cNvPr id="3" name="TextBox 2"/>
          <p:cNvSpPr txBox="1"/>
          <p:nvPr/>
        </p:nvSpPr>
        <p:spPr>
          <a:xfrm>
            <a:off x="5529064" y="1340768"/>
            <a:ext cx="2627414" cy="621709"/>
          </a:xfrm>
          <a:prstGeom prst="rect">
            <a:avLst/>
          </a:prstGeom>
        </p:spPr>
        <p:style>
          <a:lnRef idx="2">
            <a:schemeClr val="accent3"/>
          </a:lnRef>
          <a:fillRef idx="1">
            <a:schemeClr val="lt1"/>
          </a:fillRef>
          <a:effectRef idx="0">
            <a:schemeClr val="accent3"/>
          </a:effectRef>
          <a:fontRef idx="minor">
            <a:schemeClr val="dk1"/>
          </a:fontRef>
        </p:style>
        <p:txBody>
          <a:bodyPr wrap="square" lIns="128016" tIns="64008" rIns="128016" bIns="64008" rtlCol="0">
            <a:spAutoFit/>
          </a:bodyPr>
          <a:lstStyle/>
          <a:p>
            <a:pPr algn="ctr"/>
            <a:r>
              <a:rPr lang="en-GB" sz="3200" dirty="0"/>
              <a:t>2xy</a:t>
            </a:r>
            <a:r>
              <a:rPr lang="en-GB" sz="3200" baseline="30000" dirty="0"/>
              <a:t>2</a:t>
            </a:r>
            <a:r>
              <a:rPr lang="en-GB" sz="3200" dirty="0"/>
              <a:t> – 3x = 4</a:t>
            </a:r>
            <a:endParaRPr lang="en-GB" sz="3200" baseline="30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992560" y="1340768"/>
                <a:ext cx="7848872" cy="2810218"/>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A group is a set of elements together with some operation which combines any two of the elements to form a third element also in the group (in addition to having other properties).</a:t>
                </a:r>
              </a:p>
              <a:p>
                <a:r>
                  <a:rPr lang="en-GB" sz="1600" dirty="0"/>
                  <a:t>The integers (whole numbers) are a ‘group’ for example if we consider “+” as the operation. If we choose any two integers, say 5 and 3, then 5 + 3 = 8 is also an integer. This property of being able to combine any two elements to obtain one also in the group is known as ‘</a:t>
                </a:r>
                <a:r>
                  <a:rPr lang="en-GB" sz="1600" i="1" dirty="0"/>
                  <a:t>closure</a:t>
                </a:r>
                <a:r>
                  <a:rPr lang="en-GB" sz="1600" dirty="0"/>
                  <a:t>’. Groups must also have other properties, such as </a:t>
                </a:r>
                <a:r>
                  <a:rPr lang="en-GB" sz="1600" i="1" dirty="0" err="1"/>
                  <a:t>distributivity</a:t>
                </a:r>
                <a:r>
                  <a:rPr lang="en-GB" sz="1600" dirty="0"/>
                  <a:t> and </a:t>
                </a:r>
                <a:r>
                  <a:rPr lang="en-GB" sz="1600" i="1" dirty="0" err="1"/>
                  <a:t>associativity</a:t>
                </a:r>
                <a:r>
                  <a:rPr lang="en-GB" sz="1600" dirty="0"/>
                  <a:t>. There needs to be an </a:t>
                </a:r>
                <a:r>
                  <a:rPr lang="en-GB" sz="1600" i="1" dirty="0"/>
                  <a:t>identity</a:t>
                </a:r>
                <a:r>
                  <a:rPr lang="en-GB" sz="1600" dirty="0"/>
                  <a:t> element such that combining any element with the identity leaves the element unchanged. For the integers and addition, this is 0 since </a:t>
                </a:r>
                <a14:m>
                  <m:oMath xmlns:m="http://schemas.openxmlformats.org/officeDocument/2006/math">
                    <m:r>
                      <a:rPr lang="en-GB" sz="1600" i="1" dirty="0" smtClean="0">
                        <a:latin typeface="Cambria Math"/>
                      </a:rPr>
                      <m:t>𝑎</m:t>
                    </m:r>
                    <m:r>
                      <a:rPr lang="en-GB" sz="1600" b="0" i="1" dirty="0" smtClean="0">
                        <a:latin typeface="Cambria Math"/>
                      </a:rPr>
                      <m:t>+</m:t>
                    </m:r>
                    <m:r>
                      <a:rPr lang="en-GB" sz="1600" i="1" dirty="0" smtClean="0">
                        <a:latin typeface="Cambria Math"/>
                      </a:rPr>
                      <m:t>0=</m:t>
                    </m:r>
                    <m:r>
                      <a:rPr lang="en-GB" sz="1600" i="1" dirty="0" smtClean="0">
                        <a:latin typeface="Cambria Math"/>
                      </a:rPr>
                      <m:t>𝑎</m:t>
                    </m:r>
                  </m:oMath>
                </a14:m>
                <a:r>
                  <a:rPr lang="en-GB" sz="1600" dirty="0"/>
                  <a:t>. For multiplication, this is 1, because </a:t>
                </a:r>
                <a14:m>
                  <m:oMath xmlns:m="http://schemas.openxmlformats.org/officeDocument/2006/math">
                    <m:r>
                      <a:rPr lang="en-GB" sz="1600" b="0" i="1" smtClean="0">
                        <a:latin typeface="Cambria Math"/>
                      </a:rPr>
                      <m:t>𝑎</m:t>
                    </m:r>
                    <m:r>
                      <a:rPr lang="en-GB" sz="1600" b="0" i="1" smtClean="0">
                        <a:latin typeface="Cambria Math"/>
                      </a:rPr>
                      <m:t>×1=</m:t>
                    </m:r>
                    <m:r>
                      <a:rPr lang="en-GB" sz="1600" b="0" i="1" smtClean="0">
                        <a:latin typeface="Cambria Math"/>
                      </a:rPr>
                      <m:t>𝑎</m:t>
                    </m:r>
                  </m:oMath>
                </a14:m>
                <a:r>
                  <a:rPr lang="en-GB" sz="1600" dirty="0"/>
                  <a:t>.</a:t>
                </a:r>
              </a:p>
              <a:p>
                <a:r>
                  <a:rPr lang="en-GB" sz="1600" dirty="0"/>
                  <a:t>Various physical systems, such as crystals and the hydrogen atom, can be modelled using something called ‘symmetry groups’.</a:t>
                </a:r>
              </a:p>
            </p:txBody>
          </p:sp>
        </mc:Choice>
        <mc:Fallback xmlns="">
          <p:sp>
            <p:nvSpPr>
              <p:cNvPr id="2" name="TextBox 1"/>
              <p:cNvSpPr txBox="1">
                <a:spLocks noRot="1" noChangeAspect="1" noMove="1" noResize="1" noEditPoints="1" noAdjustHandles="1" noChangeArrowheads="1" noChangeShapeType="1" noTextEdit="1"/>
              </p:cNvSpPr>
              <p:nvPr/>
            </p:nvSpPr>
            <p:spPr>
              <a:xfrm>
                <a:off x="992560" y="1340768"/>
                <a:ext cx="7848872" cy="2810218"/>
              </a:xfrm>
              <a:prstGeom prst="rect">
                <a:avLst/>
              </a:prstGeom>
              <a:blipFill rotWithShape="1">
                <a:blip r:embed="rId2"/>
                <a:stretch>
                  <a:fillRect l="-465" r="-1084" b="-1290"/>
                </a:stretch>
              </a:blipFill>
            </p:spPr>
            <p:txBody>
              <a:bodyPr/>
              <a:lstStyle/>
              <a:p>
                <a:r>
                  <a:rPr lang="en-GB">
                    <a:noFill/>
                  </a:rPr>
                  <a:t> </a:t>
                </a:r>
              </a:p>
            </p:txBody>
          </p:sp>
        </mc:Fallback>
      </mc:AlternateContent>
      <p:sp>
        <p:nvSpPr>
          <p:cNvPr id="3" name="TextBox 2"/>
          <p:cNvSpPr txBox="1"/>
          <p:nvPr/>
        </p:nvSpPr>
        <p:spPr>
          <a:xfrm>
            <a:off x="992560" y="764704"/>
            <a:ext cx="7848872" cy="584775"/>
          </a:xfrm>
          <a:prstGeom prst="rect">
            <a:avLst/>
          </a:prstGeom>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Group Theory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4648" y="1916832"/>
            <a:ext cx="6336704" cy="2563997"/>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A graph is a series of nodes (dots) connected by edges (lines).</a:t>
            </a:r>
          </a:p>
          <a:p>
            <a:r>
              <a:rPr lang="en-GB" sz="1600" dirty="0"/>
              <a:t>Whenever you use a journey planner/GPS to find a route, its finds the shortest path through one of these ‘graphs’, using an algorithm such as </a:t>
            </a:r>
            <a:r>
              <a:rPr lang="en-GB" sz="1600" i="1" u="sng" dirty="0" err="1"/>
              <a:t>Dijskstra’s</a:t>
            </a:r>
            <a:r>
              <a:rPr lang="en-GB" sz="1600" i="1" u="sng" dirty="0"/>
              <a:t> Algorithm</a:t>
            </a:r>
            <a:r>
              <a:rPr lang="en-GB" sz="1600" i="1" dirty="0"/>
              <a:t> </a:t>
            </a:r>
            <a:r>
              <a:rPr lang="en-GB" sz="1600" dirty="0"/>
              <a:t>or an “</a:t>
            </a:r>
            <a:r>
              <a:rPr lang="en-GB" sz="1600" i="1" u="sng" dirty="0"/>
              <a:t>A* algorithm</a:t>
            </a:r>
            <a:r>
              <a:rPr lang="en-GB" sz="1600" dirty="0"/>
              <a:t>”.</a:t>
            </a:r>
          </a:p>
          <a:p>
            <a:r>
              <a:rPr lang="en-GB" sz="1600" dirty="0"/>
              <a:t>One famous problem in Graph Theory is the </a:t>
            </a:r>
            <a:r>
              <a:rPr lang="en-GB" sz="1600" i="1" u="sng" dirty="0"/>
              <a:t>Four Colour Theorem</a:t>
            </a:r>
            <a:r>
              <a:rPr lang="en-GB" sz="1600" dirty="0"/>
              <a:t>. It asks whether we can colour the nodes of the graph using just 4 colours, such that no two adjacent nodes connected with an edge share the same colour. A </a:t>
            </a:r>
            <a:r>
              <a:rPr lang="en-GB" sz="1600" i="1" u="sng" dirty="0" err="1"/>
              <a:t>Eulerian</a:t>
            </a:r>
            <a:r>
              <a:rPr lang="en-GB" sz="1600" i="1" u="sng" dirty="0"/>
              <a:t> Circuit</a:t>
            </a:r>
            <a:r>
              <a:rPr lang="en-GB" sz="1600" i="1" dirty="0"/>
              <a:t> </a:t>
            </a:r>
            <a:r>
              <a:rPr lang="en-GB" sz="1600" dirty="0"/>
              <a:t>is a route through a graph which visits every edge exactly once and ends up at the starting location. Have a look at the “</a:t>
            </a:r>
            <a:r>
              <a:rPr lang="en-GB" sz="1600" u="sng" dirty="0"/>
              <a:t>Seven Bridges of Konigsberg</a:t>
            </a:r>
            <a:r>
              <a:rPr lang="en-GB" sz="1600" dirty="0"/>
              <a:t>” problem which relates to this.</a:t>
            </a:r>
          </a:p>
        </p:txBody>
      </p:sp>
      <p:sp>
        <p:nvSpPr>
          <p:cNvPr id="4" name="TextBox 3"/>
          <p:cNvSpPr txBox="1"/>
          <p:nvPr/>
        </p:nvSpPr>
        <p:spPr>
          <a:xfrm>
            <a:off x="1784648" y="1340768"/>
            <a:ext cx="6336704" cy="584775"/>
          </a:xfrm>
          <a:prstGeom prst="rect">
            <a:avLst/>
          </a:prstGeom>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Graph Theory</a:t>
            </a:r>
          </a:p>
        </p:txBody>
      </p:sp>
      <p:pic>
        <p:nvPicPr>
          <p:cNvPr id="3" name="Picture 10" descr="File:6n-graf.svg"/>
          <p:cNvPicPr>
            <a:picLocks noChangeAspect="1" noChangeArrowheads="1"/>
          </p:cNvPicPr>
          <p:nvPr/>
        </p:nvPicPr>
        <p:blipFill>
          <a:blip r:embed="rId2" cstate="print"/>
          <a:srcRect/>
          <a:stretch>
            <a:fillRect/>
          </a:stretch>
        </p:blipFill>
        <p:spPr bwMode="auto">
          <a:xfrm>
            <a:off x="6609184" y="1196752"/>
            <a:ext cx="1656184" cy="1037369"/>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704528" y="779850"/>
                <a:ext cx="7632848" cy="1763778"/>
              </a:xfrm>
              <a:prstGeom prst="rect">
                <a:avLst/>
              </a:prstGeom>
              <a:ln w="28575"/>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b="1" dirty="0"/>
                  <a:t>Sets are simply a collection of items, with no duplicates, and where the order of items doesn’t matter.</a:t>
                </a:r>
              </a:p>
              <a:p>
                <a:r>
                  <a:rPr lang="en-GB" dirty="0"/>
                  <a:t>Given two sets, say </a:t>
                </a:r>
                <a14:m>
                  <m:oMath xmlns:m="http://schemas.openxmlformats.org/officeDocument/2006/math">
                    <m:r>
                      <a:rPr lang="en-GB" i="1" dirty="0" smtClean="0">
                        <a:latin typeface="Cambria Math"/>
                      </a:rPr>
                      <m:t>𝐴</m:t>
                    </m:r>
                    <m:r>
                      <a:rPr lang="en-GB" i="1" dirty="0" smtClean="0">
                        <a:latin typeface="Cambria Math"/>
                      </a:rPr>
                      <m:t>={1, 2, 3}</m:t>
                    </m:r>
                  </m:oMath>
                </a14:m>
                <a:r>
                  <a:rPr lang="en-GB" dirty="0"/>
                  <a:t> and </a:t>
                </a:r>
                <a14:m>
                  <m:oMath xmlns:m="http://schemas.openxmlformats.org/officeDocument/2006/math">
                    <m:r>
                      <a:rPr lang="en-GB" b="0" i="1" smtClean="0">
                        <a:latin typeface="Cambria Math"/>
                      </a:rPr>
                      <m:t>𝐵</m:t>
                    </m:r>
                    <m:r>
                      <a:rPr lang="en-GB" b="0" i="1" smtClean="0">
                        <a:latin typeface="Cambria Math"/>
                      </a:rPr>
                      <m:t>={3,4}</m:t>
                    </m:r>
                  </m:oMath>
                </a14:m>
                <a:r>
                  <a:rPr lang="en-GB" dirty="0"/>
                  <a:t>, we could find their intersection </a:t>
                </a:r>
                <a14:m>
                  <m:oMath xmlns:m="http://schemas.openxmlformats.org/officeDocument/2006/math">
                    <m:r>
                      <a:rPr lang="en-GB" b="0" i="1" smtClean="0">
                        <a:latin typeface="Cambria Math"/>
                      </a:rPr>
                      <m:t>𝐴</m:t>
                    </m:r>
                    <m:r>
                      <a:rPr lang="en-GB" b="0" i="1" smtClean="0">
                        <a:latin typeface="Cambria Math"/>
                      </a:rPr>
                      <m:t>∩</m:t>
                    </m:r>
                    <m:r>
                      <a:rPr lang="en-GB" b="0" i="1" smtClean="0">
                        <a:latin typeface="Cambria Math"/>
                      </a:rPr>
                      <m:t>𝐵</m:t>
                    </m:r>
                    <m:r>
                      <a:rPr lang="en-GB" b="0" i="1" smtClean="0">
                        <a:latin typeface="Cambria Math"/>
                      </a:rPr>
                      <m:t>={3}</m:t>
                    </m:r>
                  </m:oMath>
                </a14:m>
                <a:r>
                  <a:rPr lang="en-GB" dirty="0"/>
                  <a:t>, the set of which contains the items in both sets, or the union </a:t>
                </a:r>
                <a14:m>
                  <m:oMath xmlns:m="http://schemas.openxmlformats.org/officeDocument/2006/math">
                    <m:r>
                      <a:rPr lang="en-GB" b="0" i="1" smtClean="0">
                        <a:latin typeface="Cambria Math"/>
                      </a:rPr>
                      <m:t>𝐴</m:t>
                    </m:r>
                    <m:r>
                      <a:rPr lang="en-GB" b="0" i="1" smtClean="0">
                        <a:latin typeface="Cambria Math"/>
                      </a:rPr>
                      <m:t>∪</m:t>
                    </m:r>
                    <m:r>
                      <a:rPr lang="en-GB" b="0" i="1" smtClean="0">
                        <a:latin typeface="Cambria Math"/>
                      </a:rPr>
                      <m:t>𝐵</m:t>
                    </m:r>
                    <m:r>
                      <a:rPr lang="en-GB" b="0" i="1" smtClean="0">
                        <a:latin typeface="Cambria Math"/>
                      </a:rPr>
                      <m:t>={1,2,3,4}</m:t>
                    </m:r>
                  </m:oMath>
                </a14:m>
                <a:r>
                  <a:rPr lang="en-GB" dirty="0"/>
                  <a:t>, the set which contains items in either. </a:t>
                </a:r>
                <a:r>
                  <a:rPr lang="en-GB" i="1" dirty="0"/>
                  <a:t>Venn Diagrams </a:t>
                </a:r>
                <a:r>
                  <a:rPr lang="en-GB" dirty="0"/>
                  <a:t>are useful to graphically highlight the combinations of different sets.</a:t>
                </a:r>
              </a:p>
            </p:txBody>
          </p:sp>
        </mc:Choice>
        <mc:Fallback xmlns="">
          <p:sp>
            <p:nvSpPr>
              <p:cNvPr id="2" name="TextBox 1"/>
              <p:cNvSpPr txBox="1">
                <a:spLocks noRot="1" noChangeAspect="1" noMove="1" noResize="1" noEditPoints="1" noAdjustHandles="1" noChangeArrowheads="1" noChangeShapeType="1" noTextEdit="1"/>
              </p:cNvSpPr>
              <p:nvPr/>
            </p:nvSpPr>
            <p:spPr>
              <a:xfrm>
                <a:off x="704528" y="779850"/>
                <a:ext cx="7632848" cy="1763778"/>
              </a:xfrm>
              <a:prstGeom prst="rect">
                <a:avLst/>
              </a:prstGeom>
              <a:blipFill rotWithShape="1">
                <a:blip r:embed="rId2"/>
                <a:stretch>
                  <a:fillRect l="-796" t="-680" r="-239" b="-3401"/>
                </a:stretch>
              </a:blipFill>
              <a:ln w="28575"/>
            </p:spPr>
            <p:txBody>
              <a:bodyPr/>
              <a:lstStyle/>
              <a:p>
                <a:r>
                  <a:rPr lang="en-GB">
                    <a:noFill/>
                  </a:rPr>
                  <a:t> </a:t>
                </a:r>
              </a:p>
            </p:txBody>
          </p:sp>
        </mc:Fallback>
      </mc:AlternateContent>
      <p:pic>
        <p:nvPicPr>
          <p:cNvPr id="3" name="Picture 8" descr="Georg Cantor2.jpg"/>
          <p:cNvPicPr>
            <a:picLocks noChangeAspect="1" noChangeArrowheads="1"/>
          </p:cNvPicPr>
          <p:nvPr/>
        </p:nvPicPr>
        <p:blipFill>
          <a:blip r:embed="rId3" cstate="print"/>
          <a:srcRect/>
          <a:stretch>
            <a:fillRect/>
          </a:stretch>
        </p:blipFill>
        <p:spPr bwMode="auto">
          <a:xfrm>
            <a:off x="719846" y="2564904"/>
            <a:ext cx="2277639" cy="2654796"/>
          </a:xfrm>
          <a:prstGeom prst="rect">
            <a:avLst/>
          </a:prstGeom>
          <a:noFill/>
          <a:ln w="28575">
            <a:solidFill>
              <a:schemeClr val="tx1"/>
            </a:solidFill>
          </a:ln>
        </p:spPr>
      </p:pic>
      <mc:AlternateContent xmlns:mc="http://schemas.openxmlformats.org/markup-compatibility/2006" xmlns:a14="http://schemas.microsoft.com/office/drawing/2010/main">
        <mc:Choice Requires="a14">
          <p:sp>
            <p:nvSpPr>
              <p:cNvPr id="4" name="TextBox 3"/>
              <p:cNvSpPr txBox="1"/>
              <p:nvPr/>
            </p:nvSpPr>
            <p:spPr>
              <a:xfrm>
                <a:off x="2792760" y="2543628"/>
                <a:ext cx="5544616" cy="2687108"/>
              </a:xfrm>
              <a:prstGeom prst="rect">
                <a:avLst/>
              </a:prstGeom>
              <a:solidFill>
                <a:schemeClr val="bg2"/>
              </a:solidFill>
              <a:ln w="28575"/>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2400" b="1" dirty="0"/>
                  <a:t>George Cantor (1845-1914)</a:t>
                </a:r>
              </a:p>
              <a:p>
                <a:r>
                  <a:rPr lang="en-GB" sz="1600" dirty="0"/>
                  <a:t>Cantor worked extensively on infinitely large sets. You might think that there’s more integers up to infinity as there are even numbers. But Cantor showed that these infinities are actually the same. There’s similarly the same number as rational numbers (i.e. all possible fractions </a:t>
                </a:r>
                <a14:m>
                  <m:oMath xmlns:m="http://schemas.openxmlformats.org/officeDocument/2006/math">
                    <m:r>
                      <a:rPr lang="en-GB" sz="1600" i="1" dirty="0" smtClean="0">
                        <a:latin typeface="Cambria Math"/>
                      </a:rPr>
                      <m:t>𝑎</m:t>
                    </m:r>
                    <m:r>
                      <a:rPr lang="en-GB" sz="1600" i="1" dirty="0" smtClean="0">
                        <a:latin typeface="Cambria Math"/>
                      </a:rPr>
                      <m:t>/</m:t>
                    </m:r>
                    <m:r>
                      <a:rPr lang="en-GB" sz="1600" i="1" dirty="0" smtClean="0">
                        <a:latin typeface="Cambria Math"/>
                      </a:rPr>
                      <m:t>𝑏</m:t>
                    </m:r>
                  </m:oMath>
                </a14:m>
                <a:r>
                  <a:rPr lang="en-GB" sz="1600" dirty="0"/>
                  <a:t> where </a:t>
                </a:r>
                <a14:m>
                  <m:oMath xmlns:m="http://schemas.openxmlformats.org/officeDocument/2006/math">
                    <m:r>
                      <a:rPr lang="en-GB" sz="1600" i="1" dirty="0" smtClean="0">
                        <a:latin typeface="Cambria Math"/>
                      </a:rPr>
                      <m:t>𝑎</m:t>
                    </m:r>
                  </m:oMath>
                </a14:m>
                <a:r>
                  <a:rPr lang="en-GB" sz="1600" dirty="0"/>
                  <a:t> and </a:t>
                </a:r>
                <a14:m>
                  <m:oMath xmlns:m="http://schemas.openxmlformats.org/officeDocument/2006/math">
                    <m:r>
                      <a:rPr lang="en-GB" sz="1600" i="1" dirty="0" smtClean="0">
                        <a:latin typeface="Cambria Math"/>
                      </a:rPr>
                      <m:t>𝑏</m:t>
                    </m:r>
                  </m:oMath>
                </a14:m>
                <a:r>
                  <a:rPr lang="en-GB" sz="1600" dirty="0"/>
                  <a:t> are integers) as integers. However, there are exponentially more real numbers (i.e. all possible decimals) than there are integers. The </a:t>
                </a:r>
                <a:r>
                  <a:rPr lang="en-GB" sz="1600" b="1" dirty="0"/>
                  <a:t>continuum hypothesis </a:t>
                </a:r>
                <a:r>
                  <a:rPr lang="en-GB" sz="1600" dirty="0"/>
                  <a:t>claims that there is no infinity between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ℵ</m:t>
                        </m:r>
                      </m:e>
                      <m:sub>
                        <m:r>
                          <a:rPr lang="en-GB" sz="1600" b="0" i="1" smtClean="0">
                            <a:latin typeface="Cambria Math"/>
                          </a:rPr>
                          <m:t>0</m:t>
                        </m:r>
                      </m:sub>
                    </m:sSub>
                  </m:oMath>
                </a14:m>
                <a:r>
                  <a:rPr lang="en-GB" sz="1600" dirty="0"/>
                  <a:t> (the size of the integers) and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ℵ</m:t>
                        </m:r>
                      </m:e>
                      <m:sub>
                        <m:r>
                          <a:rPr lang="en-GB" sz="1600" b="0" i="1" smtClean="0">
                            <a:latin typeface="Cambria Math"/>
                          </a:rPr>
                          <m:t>1</m:t>
                        </m:r>
                      </m:sub>
                    </m:sSub>
                    <m:r>
                      <a:rPr lang="en-GB" sz="1600" b="0" i="1" smtClean="0">
                        <a:latin typeface="Cambria Math"/>
                      </a:rPr>
                      <m:t>=</m:t>
                    </m:r>
                    <m:r>
                      <a:rPr lang="en-GB" sz="1600" b="0" i="1" smtClean="0">
                        <a:latin typeface="Cambria Math"/>
                        <a:ea typeface="Cambria Math"/>
                      </a:rPr>
                      <m:t>𝔠</m:t>
                    </m:r>
                  </m:oMath>
                </a14:m>
                <a:r>
                  <a:rPr lang="en-GB" sz="1600" dirty="0"/>
                  <a:t> (the size of the reals).</a:t>
                </a:r>
                <a:endParaRPr lang="en-GB" sz="1000" dirty="0"/>
              </a:p>
            </p:txBody>
          </p:sp>
        </mc:Choice>
        <mc:Fallback xmlns="">
          <p:sp>
            <p:nvSpPr>
              <p:cNvPr id="4" name="TextBox 3"/>
              <p:cNvSpPr txBox="1">
                <a:spLocks noRot="1" noChangeAspect="1" noMove="1" noResize="1" noEditPoints="1" noAdjustHandles="1" noChangeArrowheads="1" noChangeShapeType="1" noTextEdit="1"/>
              </p:cNvSpPr>
              <p:nvPr/>
            </p:nvSpPr>
            <p:spPr>
              <a:xfrm>
                <a:off x="2792760" y="2543628"/>
                <a:ext cx="5544616" cy="2687108"/>
              </a:xfrm>
              <a:prstGeom prst="rect">
                <a:avLst/>
              </a:prstGeom>
              <a:blipFill rotWithShape="1">
                <a:blip r:embed="rId4"/>
                <a:stretch>
                  <a:fillRect l="-1749" t="-1121" r="-874" b="-1121"/>
                </a:stretch>
              </a:blipFill>
              <a:ln w="28575"/>
            </p:spPr>
            <p:txBody>
              <a:bodyPr/>
              <a:lstStyle/>
              <a:p>
                <a:r>
                  <a:rPr lang="en-GB">
                    <a:noFill/>
                  </a:rPr>
                  <a:t> </a:t>
                </a:r>
              </a:p>
            </p:txBody>
          </p:sp>
        </mc:Fallback>
      </mc:AlternateContent>
      <p:sp>
        <p:nvSpPr>
          <p:cNvPr id="5" name="TextBox 4"/>
          <p:cNvSpPr txBox="1"/>
          <p:nvPr/>
        </p:nvSpPr>
        <p:spPr>
          <a:xfrm>
            <a:off x="704528" y="203786"/>
            <a:ext cx="7632848" cy="584775"/>
          </a:xfrm>
          <a:prstGeom prst="rect">
            <a:avLst/>
          </a:prstGeom>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Set Theory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6536" y="1700808"/>
            <a:ext cx="4968552" cy="2071554"/>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Deals with shape, size, relative positioning of objects and properties of space.</a:t>
            </a:r>
          </a:p>
          <a:p>
            <a:r>
              <a:rPr lang="en-GB" sz="1600" dirty="0"/>
              <a:t>This includes for example Pythagoras’ Theorem (the relationship between the side lengths of a right-angled triangle), constructions (is it possible to draw an equilateral triangle using just a compass – what about a regular pentagon?), calculating volumes and areas of shapes, and symmetry.</a:t>
            </a:r>
          </a:p>
        </p:txBody>
      </p:sp>
      <p:sp>
        <p:nvSpPr>
          <p:cNvPr id="4" name="TextBox 3"/>
          <p:cNvSpPr txBox="1"/>
          <p:nvPr/>
        </p:nvSpPr>
        <p:spPr>
          <a:xfrm>
            <a:off x="776536" y="1124744"/>
            <a:ext cx="4968552" cy="584775"/>
          </a:xfrm>
          <a:prstGeom prst="rect">
            <a:avLst/>
          </a:prstGeom>
          <a:solidFill>
            <a:schemeClr val="accent3"/>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Geometry</a:t>
            </a:r>
          </a:p>
        </p:txBody>
      </p:sp>
      <p:pic>
        <p:nvPicPr>
          <p:cNvPr id="3" name="Picture 12" descr="http://upload.wikimedia.org/wikipedia/commons/thumb/a/a6/Square_root_of_2_triangle.svg/500px-Square_root_of_2_triangle.svg.png"/>
          <p:cNvPicPr>
            <a:picLocks noChangeAspect="1" noChangeArrowheads="1"/>
          </p:cNvPicPr>
          <p:nvPr/>
        </p:nvPicPr>
        <p:blipFill>
          <a:blip r:embed="rId2" cstate="print"/>
          <a:srcRect/>
          <a:stretch>
            <a:fillRect/>
          </a:stretch>
        </p:blipFill>
        <p:spPr bwMode="auto">
          <a:xfrm>
            <a:off x="4736976" y="188640"/>
            <a:ext cx="1440160" cy="1440160"/>
          </a:xfrm>
          <a:prstGeom prst="rect">
            <a:avLst/>
          </a:prstGeom>
          <a:noFill/>
        </p:spPr>
      </p:pic>
      <p:sp>
        <p:nvSpPr>
          <p:cNvPr id="5" name="TextBox 4"/>
          <p:cNvSpPr txBox="1"/>
          <p:nvPr/>
        </p:nvSpPr>
        <p:spPr>
          <a:xfrm>
            <a:off x="4232920" y="5229200"/>
            <a:ext cx="4968552" cy="840448"/>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Deals with triangles, studying the relation between the sides and the angles between these sides.</a:t>
            </a:r>
          </a:p>
          <a:p>
            <a:r>
              <a:rPr lang="en-GB" sz="1600" dirty="0"/>
              <a:t>The main trigonometric functions are sin, </a:t>
            </a:r>
            <a:r>
              <a:rPr lang="en-GB" sz="1600" dirty="0" err="1"/>
              <a:t>cos</a:t>
            </a:r>
            <a:r>
              <a:rPr lang="en-GB" sz="1600" dirty="0"/>
              <a:t> and tan.</a:t>
            </a:r>
          </a:p>
        </p:txBody>
      </p:sp>
      <p:sp>
        <p:nvSpPr>
          <p:cNvPr id="7" name="TextBox 6"/>
          <p:cNvSpPr txBox="1"/>
          <p:nvPr/>
        </p:nvSpPr>
        <p:spPr>
          <a:xfrm>
            <a:off x="4232920" y="4653136"/>
            <a:ext cx="4968552" cy="584775"/>
          </a:xfrm>
          <a:prstGeom prst="rect">
            <a:avLst/>
          </a:prstGeom>
          <a:solidFill>
            <a:schemeClr val="accent3"/>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Trigonometry</a:t>
            </a:r>
          </a:p>
        </p:txBody>
      </p:sp>
      <p:pic>
        <p:nvPicPr>
          <p:cNvPr id="6" name="Picture 18" descr="http://intmstat.com/trigonometric-graphs/sinx.gif"/>
          <p:cNvPicPr>
            <a:picLocks noChangeAspect="1" noChangeArrowheads="1"/>
          </p:cNvPicPr>
          <p:nvPr/>
        </p:nvPicPr>
        <p:blipFill>
          <a:blip r:embed="rId3" cstate="print"/>
          <a:srcRect/>
          <a:stretch>
            <a:fillRect/>
          </a:stretch>
        </p:blipFill>
        <p:spPr bwMode="auto">
          <a:xfrm>
            <a:off x="7473280" y="3861048"/>
            <a:ext cx="1800200" cy="1136130"/>
          </a:xfrm>
          <a:prstGeom prst="rect">
            <a:avLst/>
          </a:prstGeom>
          <a:noFill/>
          <a:ln w="28575">
            <a:solidFill>
              <a:schemeClr val="accent3"/>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TextBox 7"/>
              <p:cNvSpPr txBox="1"/>
              <p:nvPr/>
            </p:nvSpPr>
            <p:spPr>
              <a:xfrm>
                <a:off x="2144688" y="2564904"/>
                <a:ext cx="5112568" cy="1681319"/>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Combines calculus and geometry, finding for example lengths of lines, areas and volumes.</a:t>
                </a:r>
              </a:p>
              <a:p>
                <a:r>
                  <a:rPr lang="en-GB" sz="1600" dirty="0"/>
                  <a:t>We can for example ‘differentiate’ the expression for the volume of a sphere (</a:t>
                </a:r>
                <a14:m>
                  <m:oMath xmlns:m="http://schemas.openxmlformats.org/officeDocument/2006/math">
                    <m:f>
                      <m:fPr>
                        <m:ctrlPr>
                          <a:rPr lang="en-GB" sz="1600" b="0" i="1" smtClean="0">
                            <a:latin typeface="Cambria Math" panose="02040503050406030204" pitchFamily="18" charset="0"/>
                          </a:rPr>
                        </m:ctrlPr>
                      </m:fPr>
                      <m:num>
                        <m:r>
                          <a:rPr lang="en-GB" sz="1600" b="0" i="1" smtClean="0">
                            <a:latin typeface="Cambria Math"/>
                          </a:rPr>
                          <m:t>4</m:t>
                        </m:r>
                      </m:num>
                      <m:den>
                        <m:r>
                          <a:rPr lang="en-GB" sz="1600" b="0" i="1" smtClean="0">
                            <a:latin typeface="Cambria Math"/>
                          </a:rPr>
                          <m:t>3</m:t>
                        </m:r>
                      </m:den>
                    </m:f>
                    <m:r>
                      <a:rPr lang="en-GB" sz="1600" b="0" i="1" smtClean="0">
                        <a:latin typeface="Cambria Math"/>
                      </a:rPr>
                      <m:t>𝜋</m:t>
                    </m:r>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3</m:t>
                        </m:r>
                      </m:sup>
                    </m:sSup>
                  </m:oMath>
                </a14:m>
                <a:r>
                  <a:rPr lang="en-GB" sz="1600" dirty="0"/>
                  <a:t>) to get the surface area of a sphere (</a:t>
                </a:r>
                <a14:m>
                  <m:oMath xmlns:m="http://schemas.openxmlformats.org/officeDocument/2006/math">
                    <m:r>
                      <a:rPr lang="en-GB" sz="1600" b="0" i="1" smtClean="0">
                        <a:latin typeface="Cambria Math"/>
                      </a:rPr>
                      <m:t>4</m:t>
                    </m:r>
                    <m:r>
                      <a:rPr lang="en-GB" sz="1600" b="0" i="1" smtClean="0">
                        <a:latin typeface="Cambria Math"/>
                      </a:rPr>
                      <m:t>𝜋</m:t>
                    </m:r>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oMath>
                </a14:m>
                <a:r>
                  <a:rPr lang="en-GB" sz="1600" dirty="0"/>
                  <a:t>), or ‘differentiate’ the area of a circle (</a:t>
                </a:r>
                <a14:m>
                  <m:oMath xmlns:m="http://schemas.openxmlformats.org/officeDocument/2006/math">
                    <m:r>
                      <a:rPr lang="en-GB" sz="1600" b="0" i="1" smtClean="0">
                        <a:latin typeface="Cambria Math"/>
                      </a:rPr>
                      <m:t>𝜋</m:t>
                    </m:r>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oMath>
                </a14:m>
                <a:r>
                  <a:rPr lang="en-GB" sz="1600" dirty="0"/>
                  <a:t>) to get the circumference of a circle (</a:t>
                </a:r>
                <a14:m>
                  <m:oMath xmlns:m="http://schemas.openxmlformats.org/officeDocument/2006/math">
                    <m:r>
                      <a:rPr lang="en-GB" sz="1600" b="0" i="1" smtClean="0">
                        <a:latin typeface="Cambria Math"/>
                      </a:rPr>
                      <m:t>2</m:t>
                    </m:r>
                    <m:r>
                      <a:rPr lang="en-GB" sz="1600" b="0" i="1" smtClean="0">
                        <a:latin typeface="Cambria Math"/>
                      </a:rPr>
                      <m:t>𝜋</m:t>
                    </m:r>
                    <m:r>
                      <a:rPr lang="en-GB" sz="1600" b="0" i="1" smtClean="0">
                        <a:latin typeface="Cambria Math"/>
                      </a:rPr>
                      <m:t>𝑟</m:t>
                    </m:r>
                  </m:oMath>
                </a14:m>
                <a:r>
                  <a:rPr lang="en-GB" sz="1600" dirty="0"/>
                  <a:t>).</a:t>
                </a:r>
              </a:p>
            </p:txBody>
          </p:sp>
        </mc:Choice>
        <mc:Fallback xmlns="">
          <p:sp>
            <p:nvSpPr>
              <p:cNvPr id="8" name="TextBox 7"/>
              <p:cNvSpPr txBox="1">
                <a:spLocks noRot="1" noChangeAspect="1" noMove="1" noResize="1" noEditPoints="1" noAdjustHandles="1" noChangeArrowheads="1" noChangeShapeType="1" noTextEdit="1"/>
              </p:cNvSpPr>
              <p:nvPr/>
            </p:nvSpPr>
            <p:spPr>
              <a:xfrm>
                <a:off x="2144688" y="2564904"/>
                <a:ext cx="5112568" cy="1681319"/>
              </a:xfrm>
              <a:prstGeom prst="rect">
                <a:avLst/>
              </a:prstGeom>
              <a:blipFill rotWithShape="1">
                <a:blip r:embed="rId2"/>
                <a:stretch>
                  <a:fillRect l="-713" r="-356" b="-2857"/>
                </a:stretch>
              </a:blipFill>
            </p:spPr>
            <p:txBody>
              <a:bodyPr/>
              <a:lstStyle/>
              <a:p>
                <a:r>
                  <a:rPr lang="en-GB">
                    <a:noFill/>
                  </a:rPr>
                  <a:t> </a:t>
                </a:r>
              </a:p>
            </p:txBody>
          </p:sp>
        </mc:Fallback>
      </mc:AlternateContent>
      <p:sp>
        <p:nvSpPr>
          <p:cNvPr id="10" name="TextBox 9"/>
          <p:cNvSpPr txBox="1"/>
          <p:nvPr/>
        </p:nvSpPr>
        <p:spPr>
          <a:xfrm>
            <a:off x="2144688" y="1988840"/>
            <a:ext cx="5112568" cy="584775"/>
          </a:xfrm>
          <a:prstGeom prst="rect">
            <a:avLst/>
          </a:prstGeom>
          <a:solidFill>
            <a:schemeClr val="accent3"/>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Differential Geometry</a:t>
            </a:r>
          </a:p>
        </p:txBody>
      </p:sp>
      <p:pic>
        <p:nvPicPr>
          <p:cNvPr id="9" name="Picture 20" descr="File:Hyperbolic triangle.svg"/>
          <p:cNvPicPr>
            <a:picLocks noChangeAspect="1" noChangeArrowheads="1"/>
          </p:cNvPicPr>
          <p:nvPr/>
        </p:nvPicPr>
        <p:blipFill>
          <a:blip r:embed="rId3" cstate="print"/>
          <a:srcRect/>
          <a:stretch>
            <a:fillRect/>
          </a:stretch>
        </p:blipFill>
        <p:spPr bwMode="auto">
          <a:xfrm>
            <a:off x="6321152" y="1700808"/>
            <a:ext cx="1620221" cy="108001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68624" y="1412776"/>
            <a:ext cx="6552728" cy="584775"/>
          </a:xfrm>
          <a:prstGeom prst="rect">
            <a:avLst/>
          </a:prstGeom>
          <a:solidFill>
            <a:schemeClr val="accent3"/>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Topology</a:t>
            </a:r>
          </a:p>
        </p:txBody>
      </p:sp>
      <p:sp>
        <p:nvSpPr>
          <p:cNvPr id="2" name="TextBox 1"/>
          <p:cNvSpPr txBox="1"/>
          <p:nvPr/>
        </p:nvSpPr>
        <p:spPr>
          <a:xfrm>
            <a:off x="1568624" y="1988840"/>
            <a:ext cx="6480720" cy="1763778"/>
          </a:xfrm>
          <a:prstGeom prst="rect">
            <a:avLst/>
          </a:prstGeom>
          <a:ln w="28575">
            <a:solidFill>
              <a:schemeClr val="tx1"/>
            </a:solidFill>
          </a:ln>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b="1" dirty="0"/>
              <a:t>Topology concerns properties of space, namely </a:t>
            </a:r>
          </a:p>
          <a:p>
            <a:r>
              <a:rPr lang="en-GB" b="1" dirty="0"/>
              <a:t>connectedness, continuity and boundary.</a:t>
            </a:r>
            <a:endParaRPr lang="en-GB" dirty="0"/>
          </a:p>
          <a:p>
            <a:r>
              <a:rPr lang="en-GB" dirty="0"/>
              <a:t>Consider for example the </a:t>
            </a:r>
            <a:r>
              <a:rPr lang="en-GB" i="1" dirty="0" err="1"/>
              <a:t>M</a:t>
            </a:r>
            <a:r>
              <a:rPr lang="en-GB" i="1" dirty="0" err="1">
                <a:latin typeface="Calibri"/>
              </a:rPr>
              <a:t>ö</a:t>
            </a:r>
            <a:r>
              <a:rPr lang="en-GB" i="1" dirty="0" err="1"/>
              <a:t>bius</a:t>
            </a:r>
            <a:r>
              <a:rPr lang="en-GB" i="1" dirty="0"/>
              <a:t> Strip </a:t>
            </a:r>
            <a:r>
              <a:rPr lang="en-GB" dirty="0"/>
              <a:t>pictured above. It only has one face, and you’re only restricted in movement in one direction (i.e. across the width of the strip). When on the surface of a sphere (e.g. the Earth) there’s again one face, but no boundary restrictions.</a:t>
            </a:r>
          </a:p>
        </p:txBody>
      </p:sp>
      <p:pic>
        <p:nvPicPr>
          <p:cNvPr id="4" name="Picture 26" descr="http://newsimg.bbc.co.uk/media/images/47531000/jpg/_47531265_perel_young.jpg"/>
          <p:cNvPicPr>
            <a:picLocks noChangeAspect="1" noChangeArrowheads="1"/>
          </p:cNvPicPr>
          <p:nvPr/>
        </p:nvPicPr>
        <p:blipFill>
          <a:blip r:embed="rId2" cstate="print"/>
          <a:srcRect/>
          <a:stretch>
            <a:fillRect/>
          </a:stretch>
        </p:blipFill>
        <p:spPr bwMode="auto">
          <a:xfrm>
            <a:off x="1568623" y="3728720"/>
            <a:ext cx="1428577" cy="1676400"/>
          </a:xfrm>
          <a:prstGeom prst="rect">
            <a:avLst/>
          </a:prstGeom>
          <a:noFill/>
          <a:ln w="28575">
            <a:solidFill>
              <a:schemeClr val="tx1"/>
            </a:solidFill>
          </a:ln>
        </p:spPr>
      </p:pic>
      <p:sp>
        <p:nvSpPr>
          <p:cNvPr id="5" name="TextBox 4"/>
          <p:cNvSpPr txBox="1"/>
          <p:nvPr/>
        </p:nvSpPr>
        <p:spPr>
          <a:xfrm>
            <a:off x="2720752" y="3717032"/>
            <a:ext cx="5328592" cy="1702223"/>
          </a:xfrm>
          <a:prstGeom prst="rect">
            <a:avLst/>
          </a:prstGeom>
          <a:solidFill>
            <a:schemeClr val="bg2"/>
          </a:solidFill>
          <a:ln w="28575">
            <a:solidFill>
              <a:schemeClr val="tx1"/>
            </a:solidFill>
          </a:ln>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2400" b="1" dirty="0" err="1"/>
              <a:t>Grigori</a:t>
            </a:r>
            <a:r>
              <a:rPr lang="en-GB" sz="2400" b="1" dirty="0"/>
              <a:t> Perelman (1966-)</a:t>
            </a:r>
          </a:p>
          <a:p>
            <a:r>
              <a:rPr lang="en-GB" sz="1600" dirty="0"/>
              <a:t>Solved the </a:t>
            </a:r>
            <a:r>
              <a:rPr lang="en-GB" sz="1600" dirty="0" err="1"/>
              <a:t>P</a:t>
            </a:r>
            <a:r>
              <a:rPr lang="en-GB" sz="1600" dirty="0" err="1">
                <a:latin typeface="Calibri"/>
              </a:rPr>
              <a:t>o</a:t>
            </a:r>
            <a:r>
              <a:rPr lang="en-GB" sz="1600" dirty="0" err="1"/>
              <a:t>incaré</a:t>
            </a:r>
            <a:r>
              <a:rPr lang="en-GB" sz="1600" dirty="0"/>
              <a:t> Conjecture, a well-known problem in topology for which there was a $1 million prize attached. He famously turned down the prize, along with a Fields Medal.</a:t>
            </a:r>
          </a:p>
          <a:p>
            <a:r>
              <a:rPr lang="en-GB" sz="1600" dirty="0"/>
              <a:t>The problems states that “</a:t>
            </a:r>
            <a:r>
              <a:rPr lang="en-GB" sz="1600" i="1" dirty="0"/>
              <a:t>Every simply connected, closed 3-manifold is </a:t>
            </a:r>
            <a:r>
              <a:rPr lang="en-GB" sz="1600" i="1" dirty="0" err="1"/>
              <a:t>homeomorphic</a:t>
            </a:r>
            <a:r>
              <a:rPr lang="en-GB" sz="1600" i="1" dirty="0"/>
              <a:t> to the 3-sphere</a:t>
            </a:r>
            <a:r>
              <a:rPr lang="en-GB" sz="1600" dirty="0"/>
              <a:t>.”</a:t>
            </a:r>
            <a:endParaRPr lang="en-GB" sz="1000" dirty="0"/>
          </a:p>
        </p:txBody>
      </p:sp>
      <p:pic>
        <p:nvPicPr>
          <p:cNvPr id="14338" name="Picture 2" descr="C:\Users\jamf\Pictures\Mobius_Strip.png"/>
          <p:cNvPicPr>
            <a:picLocks noChangeAspect="1" noChangeArrowheads="1"/>
          </p:cNvPicPr>
          <p:nvPr/>
        </p:nvPicPr>
        <p:blipFill>
          <a:blip r:embed="rId3" cstate="print"/>
          <a:srcRect/>
          <a:stretch>
            <a:fillRect/>
          </a:stretch>
        </p:blipFill>
        <p:spPr bwMode="auto">
          <a:xfrm>
            <a:off x="6177136" y="1052736"/>
            <a:ext cx="2160240" cy="122988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208584" y="1654585"/>
                <a:ext cx="6120680" cy="3056439"/>
              </a:xfrm>
              <a:prstGeom prst="rect">
                <a:avLst/>
              </a:prstGeom>
              <a:ln w="28575"/>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Deals with change. Divided into two major topics: differential calculus, concerning for example the gradient (steepness) of a line/function, and integral calculus, which can find the area under a line given a function.</a:t>
                </a:r>
              </a:p>
              <a:p>
                <a:r>
                  <a:rPr lang="en-GB" sz="1600" dirty="0"/>
                  <a:t>For example, if we were to ‘differentiate’ x</a:t>
                </a:r>
                <a:r>
                  <a:rPr lang="en-GB" sz="1600" baseline="30000" dirty="0"/>
                  <a:t>2</a:t>
                </a:r>
                <a:r>
                  <a:rPr lang="en-GB" sz="1600" dirty="0"/>
                  <a:t>, we’d obtain 2x. This means for example if were to pick the point (3, 9) on the line y = x</a:t>
                </a:r>
                <a:r>
                  <a:rPr lang="en-GB" sz="1600" baseline="30000" dirty="0"/>
                  <a:t>2</a:t>
                </a:r>
                <a:r>
                  <a:rPr lang="en-GB" sz="1600" dirty="0"/>
                  <a:t>, then the gradient at that point would be </a:t>
                </a:r>
                <a14:m>
                  <m:oMath xmlns:m="http://schemas.openxmlformats.org/officeDocument/2006/math">
                    <m:r>
                      <a:rPr lang="en-GB" sz="1600" b="0" i="1" smtClean="0">
                        <a:latin typeface="Cambria Math"/>
                      </a:rPr>
                      <m:t>2×3=6</m:t>
                    </m:r>
                  </m:oMath>
                </a14:m>
                <a:r>
                  <a:rPr lang="en-GB" sz="1600" dirty="0"/>
                  <a:t>.</a:t>
                </a:r>
              </a:p>
              <a:p>
                <a:r>
                  <a:rPr lang="en-GB" sz="1600" dirty="0"/>
                  <a:t>Calculus allows us to solve all sorts of problems, e.g. “how do we cut a piece of paper into a net for a cuboid such that we maximise the volume?” or “what is the equation of a curve such that if I released two toy cars at any two different points on the curve, they would reach the bottom at the same time?” (known as a </a:t>
                </a:r>
                <a:r>
                  <a:rPr lang="en-GB" sz="1600" i="1" dirty="0" err="1"/>
                  <a:t>tautochrone</a:t>
                </a:r>
                <a:r>
                  <a:rPr lang="en-GB" sz="1600" dirty="0"/>
                  <a:t>)</a:t>
                </a:r>
              </a:p>
            </p:txBody>
          </p:sp>
        </mc:Choice>
        <mc:Fallback xmlns="">
          <p:sp>
            <p:nvSpPr>
              <p:cNvPr id="2" name="TextBox 1"/>
              <p:cNvSpPr txBox="1">
                <a:spLocks noRot="1" noChangeAspect="1" noMove="1" noResize="1" noEditPoints="1" noAdjustHandles="1" noChangeArrowheads="1" noChangeShapeType="1" noTextEdit="1"/>
              </p:cNvSpPr>
              <p:nvPr/>
            </p:nvSpPr>
            <p:spPr>
              <a:xfrm>
                <a:off x="1208584" y="1654585"/>
                <a:ext cx="6120680" cy="3056439"/>
              </a:xfrm>
              <a:prstGeom prst="rect">
                <a:avLst/>
              </a:prstGeom>
              <a:blipFill rotWithShape="1">
                <a:blip r:embed="rId2"/>
                <a:stretch>
                  <a:fillRect l="-595" r="-694" b="-789"/>
                </a:stretch>
              </a:blipFill>
              <a:ln w="28575"/>
            </p:spPr>
            <p:txBody>
              <a:bodyPr/>
              <a:lstStyle/>
              <a:p>
                <a:r>
                  <a:rPr lang="en-GB">
                    <a:noFill/>
                  </a:rPr>
                  <a:t> </a:t>
                </a:r>
              </a:p>
            </p:txBody>
          </p:sp>
        </mc:Fallback>
      </mc:AlternateContent>
      <p:pic>
        <p:nvPicPr>
          <p:cNvPr id="3" name="Picture 32" descr="http://www.mscs.dal.ca/~kgardner/Newton.gif"/>
          <p:cNvPicPr>
            <a:picLocks noChangeAspect="1" noChangeArrowheads="1"/>
          </p:cNvPicPr>
          <p:nvPr/>
        </p:nvPicPr>
        <p:blipFill>
          <a:blip r:embed="rId3" cstate="print"/>
          <a:srcRect/>
          <a:stretch>
            <a:fillRect/>
          </a:stretch>
        </p:blipFill>
        <p:spPr bwMode="auto">
          <a:xfrm>
            <a:off x="1223479" y="4708642"/>
            <a:ext cx="1365565" cy="1730519"/>
          </a:xfrm>
          <a:prstGeom prst="rect">
            <a:avLst/>
          </a:prstGeom>
          <a:noFill/>
          <a:ln w="28575">
            <a:solidFill>
              <a:schemeClr val="tx1"/>
            </a:solidFill>
          </a:ln>
        </p:spPr>
      </p:pic>
      <mc:AlternateContent xmlns:mc="http://schemas.openxmlformats.org/markup-compatibility/2006" xmlns:a14="http://schemas.microsoft.com/office/drawing/2010/main">
        <mc:Choice Requires="a14">
          <p:sp>
            <p:nvSpPr>
              <p:cNvPr id="4" name="TextBox 3"/>
              <p:cNvSpPr txBox="1"/>
              <p:nvPr/>
            </p:nvSpPr>
            <p:spPr>
              <a:xfrm>
                <a:off x="2504728" y="4693208"/>
                <a:ext cx="4824536" cy="1763778"/>
              </a:xfrm>
              <a:prstGeom prst="rect">
                <a:avLst/>
              </a:prstGeom>
              <a:solidFill>
                <a:schemeClr val="bg2"/>
              </a:solidFill>
              <a:ln w="28575"/>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2400" b="1" dirty="0"/>
                  <a:t>Isaac Newton (1642-1727)</a:t>
                </a:r>
              </a:p>
              <a:p>
                <a:r>
                  <a:rPr lang="en-GB" sz="1400" dirty="0"/>
                  <a:t>Isaac is considered to be the founder of modern day calculus. Leibniz ‘discovered’ calculus independently 8 years later, but was more open about his findings. This led to a bit of a tiff between the two, known as the ‘</a:t>
                </a:r>
                <a:r>
                  <a:rPr lang="en-GB" sz="1400" i="1" dirty="0"/>
                  <a:t>Great Sulk</a:t>
                </a:r>
                <a:r>
                  <a:rPr lang="en-GB" sz="1400" dirty="0"/>
                  <a:t>’.</a:t>
                </a:r>
              </a:p>
              <a:p>
                <a:r>
                  <a:rPr lang="en-GB" sz="1400" dirty="0"/>
                  <a:t>Leibniz introduced notation such as </a:t>
                </a:r>
                <a14:m>
                  <m:oMath xmlns:m="http://schemas.openxmlformats.org/officeDocument/2006/math">
                    <m:r>
                      <a:rPr lang="en-GB" sz="1400" i="1" dirty="0" smtClean="0">
                        <a:latin typeface="Cambria Math"/>
                      </a:rPr>
                      <m:t>𝑑𝑦</m:t>
                    </m:r>
                    <m:r>
                      <a:rPr lang="en-GB" sz="1400" i="1" dirty="0" smtClean="0">
                        <a:latin typeface="Cambria Math"/>
                      </a:rPr>
                      <m:t>/</m:t>
                    </m:r>
                    <m:r>
                      <a:rPr lang="en-GB" sz="1400" i="1" dirty="0" err="1" smtClean="0">
                        <a:latin typeface="Cambria Math"/>
                      </a:rPr>
                      <m:t>𝑑𝑥</m:t>
                    </m:r>
                  </m:oMath>
                </a14:m>
                <a:r>
                  <a:rPr lang="en-GB" sz="1400" dirty="0"/>
                  <a:t> and the integral symbol </a:t>
                </a:r>
                <a:r>
                  <a:rPr lang="en-GB" sz="1400" dirty="0">
                    <a:latin typeface="Cambria Math"/>
                    <a:ea typeface="Cambria Math"/>
                  </a:rPr>
                  <a:t>⨜</a:t>
                </a:r>
                <a:r>
                  <a:rPr lang="en-GB" sz="1400" dirty="0"/>
                  <a:t>.</a:t>
                </a:r>
                <a:endParaRPr lang="en-GB" sz="800" dirty="0"/>
              </a:p>
            </p:txBody>
          </p:sp>
        </mc:Choice>
        <mc:Fallback xmlns="">
          <p:sp>
            <p:nvSpPr>
              <p:cNvPr id="4" name="TextBox 3"/>
              <p:cNvSpPr txBox="1">
                <a:spLocks noRot="1" noChangeAspect="1" noMove="1" noResize="1" noEditPoints="1" noAdjustHandles="1" noChangeArrowheads="1" noChangeShapeType="1" noTextEdit="1"/>
              </p:cNvSpPr>
              <p:nvPr/>
            </p:nvSpPr>
            <p:spPr>
              <a:xfrm>
                <a:off x="2504728" y="4693208"/>
                <a:ext cx="4824536" cy="1763778"/>
              </a:xfrm>
              <a:prstGeom prst="rect">
                <a:avLst/>
              </a:prstGeom>
              <a:blipFill rotWithShape="1">
                <a:blip r:embed="rId4"/>
                <a:stretch>
                  <a:fillRect l="-2010" t="-1701" r="-1256" b="-1701"/>
                </a:stretch>
              </a:blipFill>
              <a:ln w="28575"/>
            </p:spPr>
            <p:txBody>
              <a:bodyPr/>
              <a:lstStyle/>
              <a:p>
                <a:r>
                  <a:rPr lang="en-GB">
                    <a:noFill/>
                  </a:rPr>
                  <a:t> </a:t>
                </a:r>
              </a:p>
            </p:txBody>
          </p:sp>
        </mc:Fallback>
      </mc:AlternateContent>
      <p:sp>
        <p:nvSpPr>
          <p:cNvPr id="6" name="TextBox 5"/>
          <p:cNvSpPr txBox="1"/>
          <p:nvPr/>
        </p:nvSpPr>
        <p:spPr>
          <a:xfrm>
            <a:off x="1208584" y="1078521"/>
            <a:ext cx="6120680" cy="584775"/>
          </a:xfrm>
          <a:prstGeom prst="rect">
            <a:avLst/>
          </a:prstGeom>
          <a:solidFill>
            <a:schemeClr val="accent2"/>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Calculus</a:t>
            </a:r>
          </a:p>
        </p:txBody>
      </p:sp>
      <p:pic>
        <p:nvPicPr>
          <p:cNvPr id="15362" name="Picture 2"/>
          <p:cNvPicPr>
            <a:picLocks noChangeAspect="1" noChangeArrowheads="1"/>
          </p:cNvPicPr>
          <p:nvPr/>
        </p:nvPicPr>
        <p:blipFill>
          <a:blip r:embed="rId5" cstate="print"/>
          <a:srcRect/>
          <a:stretch>
            <a:fillRect/>
          </a:stretch>
        </p:blipFill>
        <p:spPr bwMode="auto">
          <a:xfrm>
            <a:off x="4953000" y="620688"/>
            <a:ext cx="2592288" cy="812490"/>
          </a:xfrm>
          <a:prstGeom prst="rect">
            <a:avLst/>
          </a:prstGeom>
          <a:noFill/>
          <a:ln w="28575">
            <a:solidFill>
              <a:schemeClr val="accent2"/>
            </a:solid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92560" y="1988840"/>
            <a:ext cx="6192688" cy="1332891"/>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Concerns differentiation and integration of vectors, usually in 3D space.</a:t>
            </a:r>
          </a:p>
          <a:p>
            <a:r>
              <a:rPr lang="en-GB" sz="1600" dirty="0"/>
              <a:t>For example, we could find the gradient of a surface (rather than just of a line), yielding a vector which points in the direction of greatest increase at that point on the surface. The </a:t>
            </a:r>
            <a:r>
              <a:rPr lang="en-GB" sz="1600" i="1" dirty="0"/>
              <a:t>Laplace</a:t>
            </a:r>
            <a:r>
              <a:rPr lang="en-GB" sz="1600" dirty="0"/>
              <a:t> operator finds the second-order derivative when similarly involving multiple variables/dimensions.</a:t>
            </a:r>
          </a:p>
        </p:txBody>
      </p:sp>
      <p:pic>
        <p:nvPicPr>
          <p:cNvPr id="8" name="Picture 30" descr="http://upload.wikimedia.org/wikipedia/commons/thumb/0/04/Electrodynamics_vector_calculus_review_gradient.svg/1000px-Electrodynamics_vector_calculus_review_gradient.svg.png"/>
          <p:cNvPicPr>
            <a:picLocks noChangeAspect="1" noChangeArrowheads="1"/>
          </p:cNvPicPr>
          <p:nvPr/>
        </p:nvPicPr>
        <p:blipFill>
          <a:blip r:embed="rId2" cstate="print"/>
          <a:srcRect/>
          <a:stretch>
            <a:fillRect/>
          </a:stretch>
        </p:blipFill>
        <p:spPr bwMode="auto">
          <a:xfrm>
            <a:off x="1064568" y="3356992"/>
            <a:ext cx="6048672" cy="2346743"/>
          </a:xfrm>
          <a:prstGeom prst="rect">
            <a:avLst/>
          </a:prstGeom>
          <a:noFill/>
        </p:spPr>
      </p:pic>
      <p:sp>
        <p:nvSpPr>
          <p:cNvPr id="9" name="TextBox 8"/>
          <p:cNvSpPr txBox="1"/>
          <p:nvPr/>
        </p:nvSpPr>
        <p:spPr>
          <a:xfrm>
            <a:off x="992560" y="1412776"/>
            <a:ext cx="6192688" cy="584775"/>
          </a:xfrm>
          <a:prstGeom prst="rect">
            <a:avLst/>
          </a:prstGeom>
          <a:solidFill>
            <a:schemeClr val="accent2"/>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Vector Calculus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200473" y="2348880"/>
                <a:ext cx="6768751" cy="2352400"/>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Investigates functions of complex numbers, where calculus is used extensively.</a:t>
                </a:r>
              </a:p>
              <a:p>
                <a:r>
                  <a:rPr lang="en-GB" sz="1600" dirty="0"/>
                  <a:t>Complex numbers arise when you have the square root of negative numbers, e.g. </a:t>
                </a:r>
                <a14:m>
                  <m:oMath xmlns:m="http://schemas.openxmlformats.org/officeDocument/2006/math">
                    <m:rad>
                      <m:radPr>
                        <m:degHide m:val="on"/>
                        <m:ctrlPr>
                          <a:rPr lang="en-GB" sz="1600" b="0" i="1" smtClean="0">
                            <a:latin typeface="Cambria Math" panose="02040503050406030204" pitchFamily="18" charset="0"/>
                          </a:rPr>
                        </m:ctrlPr>
                      </m:radPr>
                      <m:deg/>
                      <m:e>
                        <m:r>
                          <a:rPr lang="en-GB" sz="1600" b="0" i="1" smtClean="0">
                            <a:latin typeface="Cambria Math"/>
                          </a:rPr>
                          <m:t>−1</m:t>
                        </m:r>
                      </m:e>
                    </m:rad>
                    <m:r>
                      <a:rPr lang="en-GB" sz="1600" b="0" i="1" smtClean="0">
                        <a:latin typeface="Cambria Math"/>
                      </a:rPr>
                      <m:t>=</m:t>
                    </m:r>
                    <m:r>
                      <a:rPr lang="en-GB" sz="1600" b="0" i="1" smtClean="0">
                        <a:latin typeface="Cambria Math"/>
                      </a:rPr>
                      <m:t>𝑖</m:t>
                    </m:r>
                  </m:oMath>
                </a14:m>
                <a:r>
                  <a:rPr lang="en-GB" sz="1600" dirty="0"/>
                  <a:t>. There are variety of ways in which calculus is used. For example in </a:t>
                </a:r>
                <a:r>
                  <a:rPr lang="en-GB" sz="1600" i="1" dirty="0"/>
                  <a:t>contour integration</a:t>
                </a:r>
                <a:r>
                  <a:rPr lang="en-GB" sz="1600" dirty="0"/>
                  <a:t>, we might evaluate an integral across some path in the complex plane.</a:t>
                </a:r>
              </a:p>
              <a:p>
                <a:endParaRPr lang="en-GB" sz="1600" dirty="0"/>
              </a:p>
              <a:p>
                <a:r>
                  <a:rPr lang="en-GB" sz="1600" dirty="0"/>
                  <a:t>A </a:t>
                </a:r>
                <a:r>
                  <a:rPr lang="en-GB" sz="1600" i="1" dirty="0"/>
                  <a:t>Mandelbrot Set </a:t>
                </a:r>
                <a:r>
                  <a:rPr lang="en-GB" sz="1600" dirty="0"/>
                  <a:t>is a set of functions of the form </a:t>
                </a:r>
                <a14:m>
                  <m:oMath xmlns:m="http://schemas.openxmlformats.org/officeDocument/2006/math">
                    <m:r>
                      <a:rPr lang="en-GB" sz="1600" i="1" dirty="0" smtClean="0">
                        <a:latin typeface="Cambria Math"/>
                      </a:rPr>
                      <m:t>𝑓</m:t>
                    </m:r>
                    <m:r>
                      <a:rPr lang="en-GB" sz="1600" i="1" dirty="0" smtClean="0">
                        <a:latin typeface="Cambria Math"/>
                      </a:rPr>
                      <m:t>(</m:t>
                    </m:r>
                    <m:r>
                      <a:rPr lang="en-GB" sz="1600" i="1" dirty="0" smtClean="0">
                        <a:latin typeface="Cambria Math"/>
                      </a:rPr>
                      <m:t>𝑧</m:t>
                    </m:r>
                    <m:r>
                      <a:rPr lang="en-GB" sz="1600" i="1" dirty="0" smtClean="0">
                        <a:latin typeface="Cambria Math"/>
                      </a:rPr>
                      <m:t>)=</m:t>
                    </m:r>
                    <m:r>
                      <a:rPr lang="en-GB" sz="1600" i="1" dirty="0" smtClean="0">
                        <a:latin typeface="Cambria Math"/>
                      </a:rPr>
                      <m:t>𝑧</m:t>
                    </m:r>
                    <m:r>
                      <a:rPr lang="en-GB" sz="1600" i="1" baseline="30000" dirty="0" smtClean="0">
                        <a:latin typeface="Cambria Math"/>
                      </a:rPr>
                      <m:t>2</m:t>
                    </m:r>
                    <m:r>
                      <a:rPr lang="en-GB" sz="1600" i="1" dirty="0" smtClean="0">
                        <a:latin typeface="Cambria Math"/>
                      </a:rPr>
                      <m:t>+</m:t>
                    </m:r>
                    <m:r>
                      <a:rPr lang="en-GB" sz="1600" i="1" dirty="0" smtClean="0">
                        <a:latin typeface="Cambria Math"/>
                      </a:rPr>
                      <m:t>𝑐</m:t>
                    </m:r>
                  </m:oMath>
                </a14:m>
                <a:r>
                  <a:rPr lang="en-GB" sz="1600" dirty="0"/>
                  <a:t>, where </a:t>
                </a:r>
                <a14:m>
                  <m:oMath xmlns:m="http://schemas.openxmlformats.org/officeDocument/2006/math">
                    <m:r>
                      <a:rPr lang="en-GB" sz="1600" i="1" dirty="0" smtClean="0">
                        <a:latin typeface="Cambria Math"/>
                      </a:rPr>
                      <m:t>𝑧</m:t>
                    </m:r>
                  </m:oMath>
                </a14:m>
                <a:r>
                  <a:rPr lang="en-GB" sz="1600" dirty="0"/>
                  <a:t> is a complex number  and </a:t>
                </a:r>
                <a14:m>
                  <m:oMath xmlns:m="http://schemas.openxmlformats.org/officeDocument/2006/math">
                    <m:r>
                      <a:rPr lang="en-GB" sz="1600" i="1" dirty="0" smtClean="0">
                        <a:latin typeface="Cambria Math"/>
                      </a:rPr>
                      <m:t>𝑐</m:t>
                    </m:r>
                  </m:oMath>
                </a14:m>
                <a:r>
                  <a:rPr lang="en-GB" sz="1600" dirty="0"/>
                  <a:t> is a (complex) constant. This leads to beautiful fractal patterns, such as the one on the right.</a:t>
                </a:r>
              </a:p>
            </p:txBody>
          </p:sp>
        </mc:Choice>
        <mc:Fallback xmlns="">
          <p:sp>
            <p:nvSpPr>
              <p:cNvPr id="2" name="TextBox 1"/>
              <p:cNvSpPr txBox="1">
                <a:spLocks noRot="1" noChangeAspect="1" noMove="1" noResize="1" noEditPoints="1" noAdjustHandles="1" noChangeArrowheads="1" noChangeShapeType="1" noTextEdit="1"/>
              </p:cNvSpPr>
              <p:nvPr/>
            </p:nvSpPr>
            <p:spPr>
              <a:xfrm>
                <a:off x="200473" y="2348880"/>
                <a:ext cx="6768751" cy="2352400"/>
              </a:xfrm>
              <a:prstGeom prst="rect">
                <a:avLst/>
              </a:prstGeom>
              <a:blipFill rotWithShape="1">
                <a:blip r:embed="rId2"/>
                <a:stretch>
                  <a:fillRect l="-539" r="-987" b="-1282"/>
                </a:stretch>
              </a:blipFill>
            </p:spPr>
            <p:txBody>
              <a:bodyPr/>
              <a:lstStyle/>
              <a:p>
                <a:r>
                  <a:rPr lang="en-GB">
                    <a:noFill/>
                  </a:rPr>
                  <a:t> </a:t>
                </a:r>
              </a:p>
            </p:txBody>
          </p:sp>
        </mc:Fallback>
      </mc:AlternateContent>
      <p:pic>
        <p:nvPicPr>
          <p:cNvPr id="3" name="Picture 34" descr="http://upload.wikimedia.org/wikipedia/commons/thumb/2/21/Mandel_zoom_00_mandelbrot_set.jpg/640px-Mandel_zoom_00_mandelbrot_set.jpg"/>
          <p:cNvPicPr>
            <a:picLocks noChangeAspect="1" noChangeArrowheads="1"/>
          </p:cNvPicPr>
          <p:nvPr/>
        </p:nvPicPr>
        <p:blipFill>
          <a:blip r:embed="rId3" cstate="print"/>
          <a:srcRect/>
          <a:stretch>
            <a:fillRect/>
          </a:stretch>
        </p:blipFill>
        <p:spPr bwMode="auto">
          <a:xfrm>
            <a:off x="6969224" y="2348880"/>
            <a:ext cx="2796972" cy="2361411"/>
          </a:xfrm>
          <a:prstGeom prst="rect">
            <a:avLst/>
          </a:prstGeom>
          <a:noFill/>
        </p:spPr>
      </p:pic>
      <p:sp>
        <p:nvSpPr>
          <p:cNvPr id="4" name="TextBox 3"/>
          <p:cNvSpPr txBox="1"/>
          <p:nvPr/>
        </p:nvSpPr>
        <p:spPr>
          <a:xfrm>
            <a:off x="200472" y="1772816"/>
            <a:ext cx="6759128" cy="584775"/>
          </a:xfrm>
          <a:prstGeom prst="rect">
            <a:avLst/>
          </a:prstGeom>
          <a:solidFill>
            <a:schemeClr val="accent2"/>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Complex Analysis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920552" y="2348880"/>
                <a:ext cx="6264696" cy="3056439"/>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These are equations (which we often wish to solve) which involve derivatives of different orders.</a:t>
                </a:r>
              </a:p>
              <a:p>
                <a:r>
                  <a:rPr lang="en-GB" sz="1600" dirty="0"/>
                  <a:t>For example, suppose we have a container with some water of volume V. The container has a leak at the bottom. Suppose we were to say that the rate at which the volume of water leaks is proportional to the current volume of water (i.e. It leaks more quickly when the weight of the water above forces out water more quickly).</a:t>
                </a:r>
              </a:p>
              <a:p>
                <a:r>
                  <a:rPr lang="en-GB" sz="1600" dirty="0"/>
                  <a:t>Then </a:t>
                </a:r>
                <a14:m>
                  <m:oMath xmlns:m="http://schemas.openxmlformats.org/officeDocument/2006/math">
                    <m:r>
                      <a:rPr lang="en-GB" sz="1600" i="1" dirty="0" smtClean="0">
                        <a:latin typeface="Cambria Math"/>
                      </a:rPr>
                      <m:t>𝑑𝑉</m:t>
                    </m:r>
                    <m:r>
                      <a:rPr lang="en-GB" sz="1600" i="1" dirty="0" smtClean="0">
                        <a:latin typeface="Cambria Math"/>
                      </a:rPr>
                      <m:t>/</m:t>
                    </m:r>
                    <m:r>
                      <a:rPr lang="en-GB" sz="1600" i="1" dirty="0" err="1" smtClean="0">
                        <a:latin typeface="Cambria Math"/>
                      </a:rPr>
                      <m:t>𝑑𝑡</m:t>
                    </m:r>
                    <m:r>
                      <a:rPr lang="en-GB" sz="1600" i="1" dirty="0" smtClean="0">
                        <a:latin typeface="Cambria Math"/>
                      </a:rPr>
                      <m:t>=−</m:t>
                    </m:r>
                    <m:r>
                      <a:rPr lang="en-GB" sz="1600" i="1" dirty="0" smtClean="0">
                        <a:latin typeface="Cambria Math"/>
                      </a:rPr>
                      <m:t>𝑘𝑉</m:t>
                    </m:r>
                  </m:oMath>
                </a14:m>
                <a:r>
                  <a:rPr lang="en-GB" sz="1600" dirty="0"/>
                  <a:t>, where </a:t>
                </a:r>
                <a14:m>
                  <m:oMath xmlns:m="http://schemas.openxmlformats.org/officeDocument/2006/math">
                    <m:r>
                      <a:rPr lang="en-GB" sz="1600" i="1" dirty="0" smtClean="0">
                        <a:latin typeface="Cambria Math"/>
                      </a:rPr>
                      <m:t>𝑘</m:t>
                    </m:r>
                  </m:oMath>
                </a14:m>
                <a:r>
                  <a:rPr lang="en-GB" sz="1600" dirty="0"/>
                  <a:t> is a constant.</a:t>
                </a:r>
              </a:p>
              <a:p>
                <a:r>
                  <a:rPr lang="en-GB" sz="1600" dirty="0"/>
                  <a:t>We can solve this to get a formula for the volume in terms of the time t.</a:t>
                </a:r>
              </a:p>
              <a:p>
                <a:endParaRPr lang="en-GB" sz="1600" dirty="0"/>
              </a:p>
              <a:p>
                <a:r>
                  <a:rPr lang="en-GB" sz="1600" dirty="0"/>
                  <a:t>Differential equations come in a variety of flavours, ordinary </a:t>
                </a:r>
                <a:r>
                  <a:rPr lang="en-GB" sz="1600" dirty="0" err="1"/>
                  <a:t>vs</a:t>
                </a:r>
                <a:r>
                  <a:rPr lang="en-GB" sz="1600" dirty="0"/>
                  <a:t> partial, and linear (where we don’t go beyond the first derivative) </a:t>
                </a:r>
                <a:r>
                  <a:rPr lang="en-GB" sz="1600" dirty="0" err="1"/>
                  <a:t>vs</a:t>
                </a:r>
                <a:r>
                  <a:rPr lang="en-GB" sz="1600" dirty="0"/>
                  <a:t> non-linear.</a:t>
                </a:r>
              </a:p>
            </p:txBody>
          </p:sp>
        </mc:Choice>
        <mc:Fallback xmlns="">
          <p:sp>
            <p:nvSpPr>
              <p:cNvPr id="2" name="TextBox 1"/>
              <p:cNvSpPr txBox="1">
                <a:spLocks noRot="1" noChangeAspect="1" noMove="1" noResize="1" noEditPoints="1" noAdjustHandles="1" noChangeArrowheads="1" noChangeShapeType="1" noTextEdit="1"/>
              </p:cNvSpPr>
              <p:nvPr/>
            </p:nvSpPr>
            <p:spPr>
              <a:xfrm>
                <a:off x="920552" y="2348880"/>
                <a:ext cx="6264696" cy="3056439"/>
              </a:xfrm>
              <a:prstGeom prst="rect">
                <a:avLst/>
              </a:prstGeom>
              <a:blipFill rotWithShape="1">
                <a:blip r:embed="rId2"/>
                <a:stretch>
                  <a:fillRect l="-581" b="-988"/>
                </a:stretch>
              </a:blipFill>
            </p:spPr>
            <p:txBody>
              <a:bodyPr/>
              <a:lstStyle/>
              <a:p>
                <a:r>
                  <a:rPr lang="en-GB">
                    <a:noFill/>
                  </a:rPr>
                  <a:t> </a:t>
                </a:r>
              </a:p>
            </p:txBody>
          </p:sp>
        </mc:Fallback>
      </mc:AlternateContent>
      <p:sp>
        <p:nvSpPr>
          <p:cNvPr id="3" name="TextBox 2"/>
          <p:cNvSpPr txBox="1"/>
          <p:nvPr/>
        </p:nvSpPr>
        <p:spPr>
          <a:xfrm>
            <a:off x="920552" y="1772816"/>
            <a:ext cx="6264696" cy="584775"/>
          </a:xfrm>
          <a:prstGeom prst="rect">
            <a:avLst/>
          </a:prstGeom>
          <a:solidFill>
            <a:schemeClr val="accent2"/>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Differential Equations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6" descr="File:Bundesarchiv Bild 183-2007-0705-502, Chiffriermaschine &quot;Enigma&quot;.jpg"/>
          <p:cNvPicPr>
            <a:picLocks noChangeAspect="1" noChangeArrowheads="1"/>
          </p:cNvPicPr>
          <p:nvPr/>
        </p:nvPicPr>
        <p:blipFill>
          <a:blip r:embed="rId2" cstate="print"/>
          <a:srcRect/>
          <a:stretch>
            <a:fillRect/>
          </a:stretch>
        </p:blipFill>
        <p:spPr bwMode="auto">
          <a:xfrm>
            <a:off x="2267668" y="1556792"/>
            <a:ext cx="2593169" cy="3817827"/>
          </a:xfrm>
          <a:prstGeom prst="rect">
            <a:avLst/>
          </a:prstGeom>
          <a:noFill/>
        </p:spPr>
      </p:pic>
      <p:pic>
        <p:nvPicPr>
          <p:cNvPr id="4" name="Picture 38" descr="Alan Turing photo.jpg"/>
          <p:cNvPicPr>
            <a:picLocks noChangeAspect="1" noChangeArrowheads="1"/>
          </p:cNvPicPr>
          <p:nvPr/>
        </p:nvPicPr>
        <p:blipFill>
          <a:blip r:embed="rId3" cstate="print"/>
          <a:srcRect/>
          <a:stretch>
            <a:fillRect/>
          </a:stretch>
        </p:blipFill>
        <p:spPr bwMode="auto">
          <a:xfrm>
            <a:off x="1610665" y="3339556"/>
            <a:ext cx="2248360" cy="2877448"/>
          </a:xfrm>
          <a:prstGeom prst="rect">
            <a:avLst/>
          </a:prstGeom>
          <a:noFill/>
          <a:ln w="28575">
            <a:solidFill>
              <a:schemeClr val="tx1"/>
            </a:solidFill>
          </a:ln>
        </p:spPr>
      </p:pic>
      <p:sp>
        <p:nvSpPr>
          <p:cNvPr id="5" name="TextBox 4"/>
          <p:cNvSpPr txBox="1"/>
          <p:nvPr/>
        </p:nvSpPr>
        <p:spPr>
          <a:xfrm>
            <a:off x="1568625" y="2924943"/>
            <a:ext cx="2314416" cy="409561"/>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wrap="square" lIns="54000" tIns="50400" rIns="54000" bIns="50400" rtlCol="0">
            <a:spAutoFit/>
          </a:bodyPr>
          <a:lstStyle/>
          <a:p>
            <a:r>
              <a:rPr lang="en-GB" sz="2000" b="1" dirty="0"/>
              <a:t>Alan Turing(1912-54)</a:t>
            </a:r>
          </a:p>
        </p:txBody>
      </p:sp>
      <p:sp>
        <p:nvSpPr>
          <p:cNvPr id="7" name="TextBox 6"/>
          <p:cNvSpPr txBox="1"/>
          <p:nvPr/>
        </p:nvSpPr>
        <p:spPr>
          <a:xfrm>
            <a:off x="4808984" y="1844824"/>
            <a:ext cx="3548548" cy="4287546"/>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Cryptography is the process of ciphering (and deciphering) sensitive data.</a:t>
            </a:r>
          </a:p>
          <a:p>
            <a:r>
              <a:rPr lang="en-GB" sz="1600" dirty="0"/>
              <a:t>During WWII, Alan Turing invented a machine that could find settings for the ‘Enigma Machine’ in order to decode German transmissions. Most secure systems nowadays use </a:t>
            </a:r>
            <a:r>
              <a:rPr lang="en-GB" sz="1600" i="1" dirty="0"/>
              <a:t>RSA encryption</a:t>
            </a:r>
            <a:r>
              <a:rPr lang="en-GB" sz="1600" dirty="0"/>
              <a:t>.  This is a commonly used encryption method that exploits the fact for a number that is the product of two large primes, there is no known method to quickly find what these two primes were. RSA uses a number of key concepts and functions from Number Theory, such as </a:t>
            </a:r>
            <a:r>
              <a:rPr lang="en-GB" sz="1600" i="1" dirty="0"/>
              <a:t>Fermat’s Little Theorem</a:t>
            </a:r>
            <a:r>
              <a:rPr lang="en-GB" sz="1600" dirty="0"/>
              <a:t>, </a:t>
            </a:r>
            <a:r>
              <a:rPr lang="en-GB" sz="1600" i="1" dirty="0"/>
              <a:t>Euler’s </a:t>
            </a:r>
            <a:r>
              <a:rPr lang="en-GB" sz="1600" i="1" dirty="0" err="1"/>
              <a:t>Totient</a:t>
            </a:r>
            <a:r>
              <a:rPr lang="en-GB" sz="1600" i="1" dirty="0"/>
              <a:t> Function</a:t>
            </a:r>
            <a:r>
              <a:rPr lang="en-GB" sz="1600" dirty="0"/>
              <a:t>, </a:t>
            </a:r>
            <a:r>
              <a:rPr lang="en-GB" sz="1600" i="1" dirty="0"/>
              <a:t>Euler’s Theorem </a:t>
            </a:r>
            <a:r>
              <a:rPr lang="en-GB" sz="1600" dirty="0"/>
              <a:t>and </a:t>
            </a:r>
            <a:r>
              <a:rPr lang="en-GB" sz="1600" i="1" dirty="0"/>
              <a:t>modular arithmetic</a:t>
            </a:r>
            <a:r>
              <a:rPr lang="en-GB" sz="1600" dirty="0"/>
              <a:t>.</a:t>
            </a:r>
          </a:p>
        </p:txBody>
      </p:sp>
      <p:sp>
        <p:nvSpPr>
          <p:cNvPr id="8" name="TextBox 7"/>
          <p:cNvSpPr txBox="1"/>
          <p:nvPr/>
        </p:nvSpPr>
        <p:spPr>
          <a:xfrm>
            <a:off x="4808984" y="1268760"/>
            <a:ext cx="3528392" cy="584775"/>
          </a:xfrm>
          <a:prstGeom prst="rect">
            <a:avLst/>
          </a:prstGeom>
          <a:solidFill>
            <a:schemeClr val="accent6"/>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Cryptography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8664" y="2564904"/>
            <a:ext cx="5256584" cy="3548882"/>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A measure of how likely something is to happen.</a:t>
            </a:r>
          </a:p>
          <a:p>
            <a:r>
              <a:rPr lang="en-GB" sz="1600" dirty="0"/>
              <a:t>There’s a number of interesting problems here:</a:t>
            </a:r>
          </a:p>
          <a:p>
            <a:pPr>
              <a:buFont typeface="Arial" pitchFamily="34" charset="0"/>
              <a:buChar char="•"/>
            </a:pPr>
            <a:r>
              <a:rPr lang="en-GB" sz="1600" i="1" u="sng" dirty="0"/>
              <a:t>Gambler’s Ruin: </a:t>
            </a:r>
            <a:r>
              <a:rPr lang="en-GB" sz="1600" dirty="0"/>
              <a:t>If two players each have some number of coins (potentially different quantities) and you keep flipping a coin such that the winner each time takes one of the other player’s coins, what’s the probability that a particular player wins?</a:t>
            </a:r>
          </a:p>
          <a:p>
            <a:pPr>
              <a:buFont typeface="Arial" pitchFamily="34" charset="0"/>
              <a:buChar char="•"/>
            </a:pPr>
            <a:r>
              <a:rPr lang="en-GB" sz="1600" i="1" u="sng" dirty="0"/>
              <a:t>Buffoon’s Needle: </a:t>
            </a:r>
            <a:r>
              <a:rPr lang="en-GB" sz="1600" dirty="0"/>
              <a:t>You flip a needle of length L onto a sheet of paper with horizontal lines across it a distance of H apart. What’s the probability that the needle doesn’t cross a line?</a:t>
            </a:r>
          </a:p>
          <a:p>
            <a:pPr>
              <a:buFont typeface="Arial" pitchFamily="34" charset="0"/>
              <a:buChar char="•"/>
            </a:pPr>
            <a:r>
              <a:rPr lang="en-GB" sz="1600" i="1" u="sng" dirty="0"/>
              <a:t>The </a:t>
            </a:r>
            <a:r>
              <a:rPr lang="en-GB" sz="1600" i="1" u="sng" dirty="0" err="1"/>
              <a:t>Hypergeometric</a:t>
            </a:r>
            <a:r>
              <a:rPr lang="en-GB" sz="1600" i="1" u="sng" dirty="0"/>
              <a:t> Distribution</a:t>
            </a:r>
            <a:r>
              <a:rPr lang="en-GB" sz="1600" dirty="0"/>
              <a:t>: What’s the probability of getting 0 matching numbers on the National Lottery? What about 1 number? 2? 3? 4? 5? All 6? These probabilities form a </a:t>
            </a:r>
            <a:r>
              <a:rPr lang="en-GB" sz="1600" dirty="0" err="1"/>
              <a:t>hypergeometric</a:t>
            </a:r>
            <a:r>
              <a:rPr lang="en-GB" sz="1600" dirty="0"/>
              <a:t> distribution.</a:t>
            </a:r>
          </a:p>
        </p:txBody>
      </p:sp>
      <p:pic>
        <p:nvPicPr>
          <p:cNvPr id="3" name="Picture 44" descr="http://www.jonathoncoleman.com/wp-content/uploads/2012/11/1_coin_thick-250x256.jpg"/>
          <p:cNvPicPr>
            <a:picLocks noChangeAspect="1" noChangeArrowheads="1"/>
          </p:cNvPicPr>
          <p:nvPr/>
        </p:nvPicPr>
        <p:blipFill>
          <a:blip r:embed="rId2" cstate="print"/>
          <a:srcRect/>
          <a:stretch>
            <a:fillRect/>
          </a:stretch>
        </p:blipFill>
        <p:spPr bwMode="auto">
          <a:xfrm>
            <a:off x="1136576" y="1412776"/>
            <a:ext cx="1224136" cy="1253310"/>
          </a:xfrm>
          <a:prstGeom prst="rect">
            <a:avLst/>
          </a:prstGeom>
          <a:noFill/>
        </p:spPr>
      </p:pic>
      <p:sp>
        <p:nvSpPr>
          <p:cNvPr id="4" name="TextBox 3"/>
          <p:cNvSpPr txBox="1"/>
          <p:nvPr/>
        </p:nvSpPr>
        <p:spPr>
          <a:xfrm>
            <a:off x="1928664" y="1988840"/>
            <a:ext cx="5256584" cy="584775"/>
          </a:xfrm>
          <a:prstGeom prst="rect">
            <a:avLst/>
          </a:prstGeom>
          <a:solidFill>
            <a:schemeClr val="accent6"/>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Probability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8704" y="2132856"/>
            <a:ext cx="4752528" cy="1332891"/>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Modelling biological systems using mathematics.</a:t>
            </a:r>
          </a:p>
          <a:p>
            <a:r>
              <a:rPr lang="en-GB" sz="1600" dirty="0"/>
              <a:t>This might include for example modelling the human heart, or neurons in the brain, the mechanics of biological tissues, cancer simulation, using algebra in DNA sequencing methods, enzyme kinetics, etc.</a:t>
            </a:r>
          </a:p>
        </p:txBody>
      </p:sp>
      <p:pic>
        <p:nvPicPr>
          <p:cNvPr id="3" name="Picture 46" descr="http://www.sharpbrains.com/wp-content/uploads/2008/06/sfo-brain-scan-final-2.JPG"/>
          <p:cNvPicPr>
            <a:picLocks noChangeAspect="1" noChangeArrowheads="1"/>
          </p:cNvPicPr>
          <p:nvPr/>
        </p:nvPicPr>
        <p:blipFill>
          <a:blip r:embed="rId2" cstate="print"/>
          <a:srcRect/>
          <a:stretch>
            <a:fillRect/>
          </a:stretch>
        </p:blipFill>
        <p:spPr bwMode="auto">
          <a:xfrm>
            <a:off x="650710" y="2132856"/>
            <a:ext cx="1658954" cy="1341864"/>
          </a:xfrm>
          <a:prstGeom prst="rect">
            <a:avLst/>
          </a:prstGeom>
          <a:noFill/>
        </p:spPr>
      </p:pic>
      <p:sp>
        <p:nvSpPr>
          <p:cNvPr id="4" name="TextBox 3"/>
          <p:cNvSpPr txBox="1"/>
          <p:nvPr/>
        </p:nvSpPr>
        <p:spPr>
          <a:xfrm>
            <a:off x="2288704" y="1556792"/>
            <a:ext cx="4752528" cy="584775"/>
          </a:xfrm>
          <a:prstGeom prst="rect">
            <a:avLst/>
          </a:prstGeom>
          <a:solidFill>
            <a:schemeClr val="accent6"/>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Mathematical Biology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2560" y="1772816"/>
            <a:ext cx="7920880" cy="1763778"/>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b="1" dirty="0"/>
              <a:t>The application of mathematical methods to analyse problems in economics.</a:t>
            </a:r>
          </a:p>
          <a:p>
            <a:r>
              <a:rPr lang="en-GB" dirty="0"/>
              <a:t>This might include:</a:t>
            </a:r>
          </a:p>
          <a:p>
            <a:pPr marL="228600" indent="-228600">
              <a:buFont typeface="+mj-lt"/>
              <a:buAutoNum type="arabicPeriod"/>
            </a:pPr>
            <a:r>
              <a:rPr lang="en-GB" dirty="0"/>
              <a:t>Optimisation problems: Given a model (say a business model) with certain parameters we can set, and a certain goal, how can we maximise the gain?</a:t>
            </a:r>
          </a:p>
          <a:p>
            <a:pPr marL="228600" indent="-228600">
              <a:buFont typeface="+mj-lt"/>
              <a:buAutoNum type="arabicPeriod"/>
            </a:pPr>
            <a:r>
              <a:rPr lang="en-GB" dirty="0"/>
              <a:t>Static/equilibrium analysis of a market or economic system.</a:t>
            </a:r>
          </a:p>
          <a:p>
            <a:pPr marL="228600" indent="-228600">
              <a:buFont typeface="+mj-lt"/>
              <a:buAutoNum type="arabicPeriod"/>
            </a:pPr>
            <a:r>
              <a:rPr lang="en-GB" dirty="0"/>
              <a:t>Dynamic Analysis: Tracing changes in an economic system over time.</a:t>
            </a:r>
          </a:p>
        </p:txBody>
      </p:sp>
      <p:pic>
        <p:nvPicPr>
          <p:cNvPr id="3" name="Picture 48" descr="John Forbes Nash, Jr. by Peter Badge.jpg"/>
          <p:cNvPicPr>
            <a:picLocks noChangeAspect="1" noChangeArrowheads="1"/>
          </p:cNvPicPr>
          <p:nvPr/>
        </p:nvPicPr>
        <p:blipFill>
          <a:blip r:embed="rId2" cstate="print"/>
          <a:srcRect/>
          <a:stretch>
            <a:fillRect/>
          </a:stretch>
        </p:blipFill>
        <p:spPr bwMode="auto">
          <a:xfrm>
            <a:off x="1007572" y="3488307"/>
            <a:ext cx="1464816" cy="2165733"/>
          </a:xfrm>
          <a:prstGeom prst="rect">
            <a:avLst/>
          </a:prstGeom>
          <a:noFill/>
          <a:ln w="28575">
            <a:solidFill>
              <a:schemeClr val="tx1"/>
            </a:solidFill>
          </a:ln>
        </p:spPr>
      </p:pic>
      <p:sp>
        <p:nvSpPr>
          <p:cNvPr id="4" name="TextBox 3"/>
          <p:cNvSpPr txBox="1"/>
          <p:nvPr/>
        </p:nvSpPr>
        <p:spPr>
          <a:xfrm>
            <a:off x="2462069" y="3474815"/>
            <a:ext cx="6453752" cy="2194665"/>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2400" b="1" dirty="0"/>
              <a:t>John Nash </a:t>
            </a:r>
            <a:r>
              <a:rPr lang="en-GB" sz="2400" b="1" dirty="0" err="1"/>
              <a:t>Jr</a:t>
            </a:r>
            <a:r>
              <a:rPr lang="en-GB" sz="2400" b="1" dirty="0"/>
              <a:t> (1928-)</a:t>
            </a:r>
          </a:p>
          <a:p>
            <a:r>
              <a:rPr lang="en-GB" sz="1400" dirty="0"/>
              <a:t>Nash, while an accomplished mathematician with contributions in differential geometry and partial differential equations, is most known for his work in </a:t>
            </a:r>
            <a:r>
              <a:rPr lang="en-GB" sz="1400" b="1" i="1" dirty="0"/>
              <a:t>Game Theory</a:t>
            </a:r>
            <a:r>
              <a:rPr lang="en-GB" sz="1400" dirty="0"/>
              <a:t>, a branch of mathematics which concerns modelling the conflict and cooperation of different people/organisations based on reward and risk.</a:t>
            </a:r>
          </a:p>
          <a:p>
            <a:r>
              <a:rPr lang="en-GB" sz="1400" dirty="0"/>
              <a:t>He won the Nobel Prize in Economics for the theory of ‘</a:t>
            </a:r>
            <a:r>
              <a:rPr lang="en-GB" sz="1400" i="1" dirty="0"/>
              <a:t>Nash Equilibrium</a:t>
            </a:r>
            <a:r>
              <a:rPr lang="en-GB" sz="1400" dirty="0"/>
              <a:t>’, concerning the solution of a non-cooperative ‘game’ involving two or more players.</a:t>
            </a:r>
          </a:p>
          <a:p>
            <a:r>
              <a:rPr lang="en-GB" sz="1400" dirty="0"/>
              <a:t>The film ‘A Beautiful Mind’, in which Russell Crowe plays John Nash, highlights both his genius and his struggles with schizophrenia.</a:t>
            </a:r>
            <a:endParaRPr lang="en-GB" sz="900" dirty="0"/>
          </a:p>
        </p:txBody>
      </p:sp>
      <p:sp>
        <p:nvSpPr>
          <p:cNvPr id="5" name="TextBox 4"/>
          <p:cNvSpPr txBox="1"/>
          <p:nvPr/>
        </p:nvSpPr>
        <p:spPr>
          <a:xfrm>
            <a:off x="992560" y="1196752"/>
            <a:ext cx="7920880" cy="584775"/>
          </a:xfrm>
          <a:prstGeom prst="rect">
            <a:avLst/>
          </a:prstGeom>
          <a:solidFill>
            <a:schemeClr val="accent6"/>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Mathematical Economics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2" descr="http://upload.wikimedia.org/wikipedia/commons/thumb/8/8c/Standard_deviation_diagram.svg/350px-Standard_deviation_diagram.svg.png"/>
          <p:cNvPicPr>
            <a:picLocks noChangeAspect="1" noChangeArrowheads="1"/>
          </p:cNvPicPr>
          <p:nvPr/>
        </p:nvPicPr>
        <p:blipFill>
          <a:blip r:embed="rId2" cstate="print"/>
          <a:srcRect/>
          <a:stretch>
            <a:fillRect/>
          </a:stretch>
        </p:blipFill>
        <p:spPr bwMode="auto">
          <a:xfrm>
            <a:off x="344488" y="3068960"/>
            <a:ext cx="5328592" cy="2664296"/>
          </a:xfrm>
          <a:prstGeom prst="rect">
            <a:avLst/>
          </a:prstGeom>
          <a:noFill/>
          <a:ln w="28575">
            <a:solidFill>
              <a:schemeClr val="tx1"/>
            </a:solidFill>
          </a:ln>
        </p:spPr>
      </p:pic>
      <p:sp>
        <p:nvSpPr>
          <p:cNvPr id="3" name="TextBox 2"/>
          <p:cNvSpPr txBox="1"/>
          <p:nvPr/>
        </p:nvSpPr>
        <p:spPr>
          <a:xfrm>
            <a:off x="3512840" y="1628800"/>
            <a:ext cx="6120680" cy="3302661"/>
          </a:xfrm>
          <a:prstGeom prst="rect">
            <a:avLst/>
          </a:prstGeom>
        </p:spPr>
        <p:style>
          <a:lnRef idx="2">
            <a:schemeClr val="dk1"/>
          </a:lnRef>
          <a:fillRef idx="1">
            <a:schemeClr val="lt1"/>
          </a:fillRef>
          <a:effectRef idx="0">
            <a:schemeClr val="dk1"/>
          </a:effectRef>
          <a:fontRef idx="minor">
            <a:schemeClr val="dk1"/>
          </a:fontRef>
        </p:style>
        <p:txBody>
          <a:bodyPr wrap="square" lIns="75600" tIns="50400" rIns="75600" bIns="50400" rtlCol="0">
            <a:spAutoFit/>
          </a:bodyPr>
          <a:lstStyle/>
          <a:p>
            <a:r>
              <a:rPr lang="en-GB" sz="1600" b="1" dirty="0"/>
              <a:t>Statistics is the collection, organisation, analysis, interpretation and presentation of data.</a:t>
            </a:r>
          </a:p>
          <a:p>
            <a:r>
              <a:rPr lang="en-GB" sz="1600" dirty="0"/>
              <a:t>On a simple level, this might involve working out a mean of a sample or producing a pie chart. Somewhat more complicated are things like </a:t>
            </a:r>
            <a:r>
              <a:rPr lang="en-GB" sz="1600" i="1" u="sng" dirty="0"/>
              <a:t>regression</a:t>
            </a:r>
            <a:r>
              <a:rPr lang="en-GB" sz="1600" dirty="0"/>
              <a:t>, where we adjust parameters of a model to best fit the data (e.g. when drawing a line of best fit on a scatter diagram, we’re implicitly working out the gradient and y-intercept of a line which best matches the data!). </a:t>
            </a:r>
          </a:p>
          <a:p>
            <a:r>
              <a:rPr lang="en-GB" sz="1600" i="1" u="sng" dirty="0"/>
              <a:t>Hypothesis testing</a:t>
            </a:r>
            <a:r>
              <a:rPr lang="en-GB" sz="1600" b="1" i="1" dirty="0"/>
              <a:t> </a:t>
            </a:r>
            <a:r>
              <a:rPr lang="en-GB" sz="1600" dirty="0"/>
              <a:t>is when we try to work out how likely it is something happened by chance. For example, to declare something as a ‘scientific discovery’, we generally need a “5 sigma” certainty, that is, there would be about a 1 in 2 million chance of the evidence occurring by chance were our discovery/model actually false.</a:t>
            </a:r>
          </a:p>
        </p:txBody>
      </p:sp>
      <p:sp>
        <p:nvSpPr>
          <p:cNvPr id="4" name="TextBox 3"/>
          <p:cNvSpPr txBox="1"/>
          <p:nvPr/>
        </p:nvSpPr>
        <p:spPr>
          <a:xfrm>
            <a:off x="3512840" y="1052736"/>
            <a:ext cx="6120680" cy="584775"/>
          </a:xfrm>
          <a:prstGeom prst="rect">
            <a:avLst/>
          </a:prstGeom>
          <a:solidFill>
            <a:schemeClr val="accent6"/>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3200" dirty="0"/>
              <a:t>Statistics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2329</Words>
  <Application>Microsoft Office PowerPoint</Application>
  <PresentationFormat>A4 Paper (210x297 mm)</PresentationFormat>
  <Paragraphs>91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Oxford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jamf</dc:creator>
  <cp:lastModifiedBy>thesathdinsilu@gmail.com</cp:lastModifiedBy>
  <cp:revision>23</cp:revision>
  <cp:lastPrinted>2013-07-01T07:28:24Z</cp:lastPrinted>
  <dcterms:created xsi:type="dcterms:W3CDTF">2013-06-29T10:51:52Z</dcterms:created>
  <dcterms:modified xsi:type="dcterms:W3CDTF">2025-05-16T04:52:41Z</dcterms:modified>
</cp:coreProperties>
</file>